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8" r:id="rId1"/>
  </p:sldMasterIdLst>
  <p:sldIdLst>
    <p:sldId id="256" r:id="rId2"/>
    <p:sldId id="257" r:id="rId3"/>
    <p:sldId id="258" r:id="rId4"/>
    <p:sldId id="259" r:id="rId5"/>
    <p:sldId id="288" r:id="rId6"/>
    <p:sldId id="291" r:id="rId7"/>
    <p:sldId id="293" r:id="rId8"/>
    <p:sldId id="292" r:id="rId9"/>
    <p:sldId id="260" r:id="rId10"/>
    <p:sldId id="261" r:id="rId11"/>
    <p:sldId id="294" r:id="rId12"/>
    <p:sldId id="295" r:id="rId13"/>
    <p:sldId id="296" r:id="rId14"/>
    <p:sldId id="262" r:id="rId15"/>
    <p:sldId id="297" r:id="rId16"/>
    <p:sldId id="300" r:id="rId17"/>
    <p:sldId id="302" r:id="rId18"/>
    <p:sldId id="301" r:id="rId19"/>
    <p:sldId id="298" r:id="rId20"/>
    <p:sldId id="299" r:id="rId21"/>
    <p:sldId id="303" r:id="rId22"/>
    <p:sldId id="304" r:id="rId23"/>
    <p:sldId id="305" r:id="rId24"/>
    <p:sldId id="306" r:id="rId25"/>
    <p:sldId id="307" r:id="rId26"/>
    <p:sldId id="308" r:id="rId27"/>
    <p:sldId id="309" r:id="rId28"/>
    <p:sldId id="310" r:id="rId29"/>
    <p:sldId id="311" r:id="rId30"/>
    <p:sldId id="312" r:id="rId31"/>
    <p:sldId id="277" r:id="rId32"/>
    <p:sldId id="313" r:id="rId33"/>
    <p:sldId id="314" r:id="rId34"/>
    <p:sldId id="319" r:id="rId35"/>
    <p:sldId id="320" r:id="rId36"/>
    <p:sldId id="322" r:id="rId37"/>
    <p:sldId id="323" r:id="rId38"/>
    <p:sldId id="315" r:id="rId39"/>
    <p:sldId id="316" r:id="rId40"/>
    <p:sldId id="318" r:id="rId41"/>
    <p:sldId id="283" r:id="rId42"/>
    <p:sldId id="324" r:id="rId43"/>
    <p:sldId id="325" r:id="rId44"/>
    <p:sldId id="284" r:id="rId45"/>
    <p:sldId id="286" r:id="rId46"/>
    <p:sldId id="28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8" autoAdjust="0"/>
    <p:restoredTop sz="94660"/>
  </p:normalViewPr>
  <p:slideViewPr>
    <p:cSldViewPr snapToGrid="0">
      <p:cViewPr varScale="1">
        <p:scale>
          <a:sx n="99" d="100"/>
          <a:sy n="99" d="100"/>
        </p:scale>
        <p:origin x="84" y="336"/>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C0D189-9441-4B05-B4A2-72E9EB0471C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76E1DAE-4D91-4756-A8ED-0CC48F62C3D1}">
      <dgm:prSet/>
      <dgm:spPr/>
      <dgm:t>
        <a:bodyPr/>
        <a:lstStyle/>
        <a:p>
          <a:pPr>
            <a:lnSpc>
              <a:spcPct val="100000"/>
            </a:lnSpc>
          </a:pPr>
          <a:r>
            <a:rPr lang="en-US" dirty="0"/>
            <a:t>Introduction</a:t>
          </a:r>
        </a:p>
      </dgm:t>
    </dgm:pt>
    <dgm:pt modelId="{4FA3796F-FE06-418E-9D99-9CDF313526D0}" type="parTrans" cxnId="{2669A63A-8445-4C2B-A8CE-F9293680F2B2}">
      <dgm:prSet/>
      <dgm:spPr/>
      <dgm:t>
        <a:bodyPr/>
        <a:lstStyle/>
        <a:p>
          <a:endParaRPr lang="en-US"/>
        </a:p>
      </dgm:t>
    </dgm:pt>
    <dgm:pt modelId="{2636FEA6-FDEE-4587-BC79-1C2E01063730}" type="sibTrans" cxnId="{2669A63A-8445-4C2B-A8CE-F9293680F2B2}">
      <dgm:prSet/>
      <dgm:spPr/>
      <dgm:t>
        <a:bodyPr/>
        <a:lstStyle/>
        <a:p>
          <a:endParaRPr lang="en-US"/>
        </a:p>
      </dgm:t>
    </dgm:pt>
    <dgm:pt modelId="{68F4314D-44FE-43AB-9274-0D346F1D4AA6}">
      <dgm:prSet/>
      <dgm:spPr/>
      <dgm:t>
        <a:bodyPr/>
        <a:lstStyle/>
        <a:p>
          <a:pPr>
            <a:lnSpc>
              <a:spcPct val="100000"/>
            </a:lnSpc>
          </a:pPr>
          <a:r>
            <a:rPr lang="en-US"/>
            <a:t>Project objectives</a:t>
          </a:r>
        </a:p>
      </dgm:t>
    </dgm:pt>
    <dgm:pt modelId="{F2B5510D-534F-4FB2-89E9-C84E2DA034B2}" type="parTrans" cxnId="{6EF2BC8E-6337-4CBA-BC1C-2D316B716DBB}">
      <dgm:prSet/>
      <dgm:spPr/>
      <dgm:t>
        <a:bodyPr/>
        <a:lstStyle/>
        <a:p>
          <a:endParaRPr lang="en-US"/>
        </a:p>
      </dgm:t>
    </dgm:pt>
    <dgm:pt modelId="{D13D2AFD-42AF-44A5-A793-A5062CC20012}" type="sibTrans" cxnId="{6EF2BC8E-6337-4CBA-BC1C-2D316B716DBB}">
      <dgm:prSet/>
      <dgm:spPr/>
      <dgm:t>
        <a:bodyPr/>
        <a:lstStyle/>
        <a:p>
          <a:endParaRPr lang="en-US"/>
        </a:p>
      </dgm:t>
    </dgm:pt>
    <dgm:pt modelId="{C987DAAA-5E94-40EF-A5EC-69BEA041BC73}">
      <dgm:prSet/>
      <dgm:spPr/>
      <dgm:t>
        <a:bodyPr/>
        <a:lstStyle/>
        <a:p>
          <a:pPr>
            <a:lnSpc>
              <a:spcPct val="100000"/>
            </a:lnSpc>
          </a:pPr>
          <a:r>
            <a:rPr lang="en-US"/>
            <a:t>Data Exploration</a:t>
          </a:r>
        </a:p>
      </dgm:t>
    </dgm:pt>
    <dgm:pt modelId="{D55D5A0D-388C-4BF0-B94F-00D867179DBC}" type="parTrans" cxnId="{BA5AEA7B-D706-420B-9079-EF0D2A9ACB8C}">
      <dgm:prSet/>
      <dgm:spPr/>
      <dgm:t>
        <a:bodyPr/>
        <a:lstStyle/>
        <a:p>
          <a:endParaRPr lang="en-US"/>
        </a:p>
      </dgm:t>
    </dgm:pt>
    <dgm:pt modelId="{C0D029DB-E6BA-435A-874E-B438A3836208}" type="sibTrans" cxnId="{BA5AEA7B-D706-420B-9079-EF0D2A9ACB8C}">
      <dgm:prSet/>
      <dgm:spPr/>
      <dgm:t>
        <a:bodyPr/>
        <a:lstStyle/>
        <a:p>
          <a:endParaRPr lang="en-US"/>
        </a:p>
      </dgm:t>
    </dgm:pt>
    <dgm:pt modelId="{1FB6D48D-C9C7-4CCC-8E92-FC9C8C7BE87F}">
      <dgm:prSet/>
      <dgm:spPr/>
      <dgm:t>
        <a:bodyPr/>
        <a:lstStyle/>
        <a:p>
          <a:pPr>
            <a:lnSpc>
              <a:spcPct val="100000"/>
            </a:lnSpc>
          </a:pPr>
          <a:r>
            <a:rPr lang="en-US"/>
            <a:t>The model</a:t>
          </a:r>
        </a:p>
      </dgm:t>
    </dgm:pt>
    <dgm:pt modelId="{C90E41F1-9FED-4DFF-A819-AE992D94FCA2}" type="parTrans" cxnId="{3907269D-B7FE-47F4-828A-EF30A2C22370}">
      <dgm:prSet/>
      <dgm:spPr/>
      <dgm:t>
        <a:bodyPr/>
        <a:lstStyle/>
        <a:p>
          <a:endParaRPr lang="en-US"/>
        </a:p>
      </dgm:t>
    </dgm:pt>
    <dgm:pt modelId="{C9240F9F-007C-45A8-A5AA-2EA7F88CAEB5}" type="sibTrans" cxnId="{3907269D-B7FE-47F4-828A-EF30A2C22370}">
      <dgm:prSet/>
      <dgm:spPr/>
      <dgm:t>
        <a:bodyPr/>
        <a:lstStyle/>
        <a:p>
          <a:endParaRPr lang="en-US"/>
        </a:p>
      </dgm:t>
    </dgm:pt>
    <dgm:pt modelId="{6BDCFECA-D57B-4237-9FBE-EE661DBDD4D1}">
      <dgm:prSet/>
      <dgm:spPr/>
      <dgm:t>
        <a:bodyPr/>
        <a:lstStyle/>
        <a:p>
          <a:pPr>
            <a:lnSpc>
              <a:spcPct val="100000"/>
            </a:lnSpc>
          </a:pPr>
          <a:r>
            <a:rPr lang="en-US"/>
            <a:t>conclusion</a:t>
          </a:r>
        </a:p>
      </dgm:t>
    </dgm:pt>
    <dgm:pt modelId="{3B1A9ABF-565C-4C34-B2B6-B56E8E8925B5}" type="parTrans" cxnId="{AB6FDC19-253C-4237-873A-24A9C1EA5BAA}">
      <dgm:prSet/>
      <dgm:spPr/>
      <dgm:t>
        <a:bodyPr/>
        <a:lstStyle/>
        <a:p>
          <a:endParaRPr lang="en-US"/>
        </a:p>
      </dgm:t>
    </dgm:pt>
    <dgm:pt modelId="{8F1531DB-C514-49E5-8360-E2D91F2D46C2}" type="sibTrans" cxnId="{AB6FDC19-253C-4237-873A-24A9C1EA5BAA}">
      <dgm:prSet/>
      <dgm:spPr/>
      <dgm:t>
        <a:bodyPr/>
        <a:lstStyle/>
        <a:p>
          <a:endParaRPr lang="en-US"/>
        </a:p>
      </dgm:t>
    </dgm:pt>
    <dgm:pt modelId="{83AA55F7-B5FA-49FA-824A-C55EA826716C}">
      <dgm:prSet/>
      <dgm:spPr/>
      <dgm:t>
        <a:bodyPr/>
        <a:lstStyle/>
        <a:p>
          <a:pPr>
            <a:lnSpc>
              <a:spcPct val="100000"/>
            </a:lnSpc>
          </a:pPr>
          <a:r>
            <a:rPr lang="en-US"/>
            <a:t>Weak Points and Shortcomings </a:t>
          </a:r>
        </a:p>
      </dgm:t>
    </dgm:pt>
    <dgm:pt modelId="{59D10C6A-750A-45BC-8071-E174B31EB9AE}" type="parTrans" cxnId="{EEC0D578-02DC-4835-AFBB-5F0464E3D264}">
      <dgm:prSet/>
      <dgm:spPr/>
      <dgm:t>
        <a:bodyPr/>
        <a:lstStyle/>
        <a:p>
          <a:endParaRPr lang="en-US"/>
        </a:p>
      </dgm:t>
    </dgm:pt>
    <dgm:pt modelId="{823ACE39-17CE-4D15-A892-82140E0F89B8}" type="sibTrans" cxnId="{EEC0D578-02DC-4835-AFBB-5F0464E3D264}">
      <dgm:prSet/>
      <dgm:spPr/>
      <dgm:t>
        <a:bodyPr/>
        <a:lstStyle/>
        <a:p>
          <a:endParaRPr lang="en-US"/>
        </a:p>
      </dgm:t>
    </dgm:pt>
    <dgm:pt modelId="{2458E175-98A5-4704-9B4E-F6C8AF39CBC5}" type="pres">
      <dgm:prSet presAssocID="{10C0D189-9441-4B05-B4A2-72E9EB0471CD}" presName="root" presStyleCnt="0">
        <dgm:presLayoutVars>
          <dgm:dir/>
          <dgm:resizeHandles val="exact"/>
        </dgm:presLayoutVars>
      </dgm:prSet>
      <dgm:spPr/>
    </dgm:pt>
    <dgm:pt modelId="{06EA5B01-BBEB-4370-B5F4-847E0275C153}" type="pres">
      <dgm:prSet presAssocID="{376E1DAE-4D91-4756-A8ED-0CC48F62C3D1}" presName="compNode" presStyleCnt="0"/>
      <dgm:spPr/>
    </dgm:pt>
    <dgm:pt modelId="{5596BAD5-A8BE-40CB-9226-64C4C950ED9E}" type="pres">
      <dgm:prSet presAssocID="{376E1DAE-4D91-4756-A8ED-0CC48F62C3D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9E825C33-8592-4515-B983-A4202FAE0800}" type="pres">
      <dgm:prSet presAssocID="{376E1DAE-4D91-4756-A8ED-0CC48F62C3D1}" presName="spaceRect" presStyleCnt="0"/>
      <dgm:spPr/>
    </dgm:pt>
    <dgm:pt modelId="{4A9675C3-1E77-4346-8ED4-BF39F1277893}" type="pres">
      <dgm:prSet presAssocID="{376E1DAE-4D91-4756-A8ED-0CC48F62C3D1}" presName="textRect" presStyleLbl="revTx" presStyleIdx="0" presStyleCnt="6">
        <dgm:presLayoutVars>
          <dgm:chMax val="1"/>
          <dgm:chPref val="1"/>
        </dgm:presLayoutVars>
      </dgm:prSet>
      <dgm:spPr/>
    </dgm:pt>
    <dgm:pt modelId="{D616770D-FE53-4170-8F2F-C50E14102D0E}" type="pres">
      <dgm:prSet presAssocID="{2636FEA6-FDEE-4587-BC79-1C2E01063730}" presName="sibTrans" presStyleCnt="0"/>
      <dgm:spPr/>
    </dgm:pt>
    <dgm:pt modelId="{9000C284-01D0-4D76-904B-F1B222199E18}" type="pres">
      <dgm:prSet presAssocID="{68F4314D-44FE-43AB-9274-0D346F1D4AA6}" presName="compNode" presStyleCnt="0"/>
      <dgm:spPr/>
    </dgm:pt>
    <dgm:pt modelId="{E39FB214-4E0E-4F1B-B33C-5AC6A808FF92}" type="pres">
      <dgm:prSet presAssocID="{68F4314D-44FE-43AB-9274-0D346F1D4A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76A88469-C6B4-4337-80F8-01B9AF74E8BC}" type="pres">
      <dgm:prSet presAssocID="{68F4314D-44FE-43AB-9274-0D346F1D4AA6}" presName="spaceRect" presStyleCnt="0"/>
      <dgm:spPr/>
    </dgm:pt>
    <dgm:pt modelId="{195E871E-6D86-4575-9E41-CC7B117B6196}" type="pres">
      <dgm:prSet presAssocID="{68F4314D-44FE-43AB-9274-0D346F1D4AA6}" presName="textRect" presStyleLbl="revTx" presStyleIdx="1" presStyleCnt="6">
        <dgm:presLayoutVars>
          <dgm:chMax val="1"/>
          <dgm:chPref val="1"/>
        </dgm:presLayoutVars>
      </dgm:prSet>
      <dgm:spPr/>
    </dgm:pt>
    <dgm:pt modelId="{8CC2FC2F-B3CB-434D-BC59-05965774E18B}" type="pres">
      <dgm:prSet presAssocID="{D13D2AFD-42AF-44A5-A793-A5062CC20012}" presName="sibTrans" presStyleCnt="0"/>
      <dgm:spPr/>
    </dgm:pt>
    <dgm:pt modelId="{C1F7AD13-AE26-4483-8B36-4069ADF1F605}" type="pres">
      <dgm:prSet presAssocID="{C987DAAA-5E94-40EF-A5EC-69BEA041BC73}" presName="compNode" presStyleCnt="0"/>
      <dgm:spPr/>
    </dgm:pt>
    <dgm:pt modelId="{FFBCD95D-9CAD-47D5-87C9-B20F43853D12}" type="pres">
      <dgm:prSet presAssocID="{C987DAAA-5E94-40EF-A5EC-69BEA041BC7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FD828E1-E142-4CA6-AC2C-F7055D7FF07D}" type="pres">
      <dgm:prSet presAssocID="{C987DAAA-5E94-40EF-A5EC-69BEA041BC73}" presName="spaceRect" presStyleCnt="0"/>
      <dgm:spPr/>
    </dgm:pt>
    <dgm:pt modelId="{04B5FCB8-8E57-44DD-B1BA-5C976364A002}" type="pres">
      <dgm:prSet presAssocID="{C987DAAA-5E94-40EF-A5EC-69BEA041BC73}" presName="textRect" presStyleLbl="revTx" presStyleIdx="2" presStyleCnt="6">
        <dgm:presLayoutVars>
          <dgm:chMax val="1"/>
          <dgm:chPref val="1"/>
        </dgm:presLayoutVars>
      </dgm:prSet>
      <dgm:spPr/>
    </dgm:pt>
    <dgm:pt modelId="{76786785-7147-45AF-941A-485937BDBE18}" type="pres">
      <dgm:prSet presAssocID="{C0D029DB-E6BA-435A-874E-B438A3836208}" presName="sibTrans" presStyleCnt="0"/>
      <dgm:spPr/>
    </dgm:pt>
    <dgm:pt modelId="{8782293C-4359-4005-BDF6-F89E53F135E4}" type="pres">
      <dgm:prSet presAssocID="{1FB6D48D-C9C7-4CCC-8E92-FC9C8C7BE87F}" presName="compNode" presStyleCnt="0"/>
      <dgm:spPr/>
    </dgm:pt>
    <dgm:pt modelId="{47B1AC8C-C518-4669-A2AC-9776B3B62CD2}" type="pres">
      <dgm:prSet presAssocID="{1FB6D48D-C9C7-4CCC-8E92-FC9C8C7BE87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80AC9EE8-CB24-4B48-A707-96E6A68C9DB6}" type="pres">
      <dgm:prSet presAssocID="{1FB6D48D-C9C7-4CCC-8E92-FC9C8C7BE87F}" presName="spaceRect" presStyleCnt="0"/>
      <dgm:spPr/>
    </dgm:pt>
    <dgm:pt modelId="{D3CA0A0F-B3A5-4D43-A6CA-42B0743E57AC}" type="pres">
      <dgm:prSet presAssocID="{1FB6D48D-C9C7-4CCC-8E92-FC9C8C7BE87F}" presName="textRect" presStyleLbl="revTx" presStyleIdx="3" presStyleCnt="6">
        <dgm:presLayoutVars>
          <dgm:chMax val="1"/>
          <dgm:chPref val="1"/>
        </dgm:presLayoutVars>
      </dgm:prSet>
      <dgm:spPr/>
    </dgm:pt>
    <dgm:pt modelId="{53DC4D6B-995C-45B1-9C84-23C94DF0BF5D}" type="pres">
      <dgm:prSet presAssocID="{C9240F9F-007C-45A8-A5AA-2EA7F88CAEB5}" presName="sibTrans" presStyleCnt="0"/>
      <dgm:spPr/>
    </dgm:pt>
    <dgm:pt modelId="{44DA154D-119C-4625-8559-48D81F7CC6F5}" type="pres">
      <dgm:prSet presAssocID="{6BDCFECA-D57B-4237-9FBE-EE661DBDD4D1}" presName="compNode" presStyleCnt="0"/>
      <dgm:spPr/>
    </dgm:pt>
    <dgm:pt modelId="{F094ADBF-B44E-4821-B9B4-FC80EDBB335E}" type="pres">
      <dgm:prSet presAssocID="{6BDCFECA-D57B-4237-9FBE-EE661DBDD4D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27FCFF5F-ED1E-40FA-94DD-D3EC3D60E173}" type="pres">
      <dgm:prSet presAssocID="{6BDCFECA-D57B-4237-9FBE-EE661DBDD4D1}" presName="spaceRect" presStyleCnt="0"/>
      <dgm:spPr/>
    </dgm:pt>
    <dgm:pt modelId="{867E3B8E-FF1E-475D-8163-067C981ED798}" type="pres">
      <dgm:prSet presAssocID="{6BDCFECA-D57B-4237-9FBE-EE661DBDD4D1}" presName="textRect" presStyleLbl="revTx" presStyleIdx="4" presStyleCnt="6">
        <dgm:presLayoutVars>
          <dgm:chMax val="1"/>
          <dgm:chPref val="1"/>
        </dgm:presLayoutVars>
      </dgm:prSet>
      <dgm:spPr/>
    </dgm:pt>
    <dgm:pt modelId="{369C38B0-8241-4468-96FB-F71F0B8D2600}" type="pres">
      <dgm:prSet presAssocID="{8F1531DB-C514-49E5-8360-E2D91F2D46C2}" presName="sibTrans" presStyleCnt="0"/>
      <dgm:spPr/>
    </dgm:pt>
    <dgm:pt modelId="{5396DB00-CE5D-4D05-8EF3-966D437950AB}" type="pres">
      <dgm:prSet presAssocID="{83AA55F7-B5FA-49FA-824A-C55EA826716C}" presName="compNode" presStyleCnt="0"/>
      <dgm:spPr/>
    </dgm:pt>
    <dgm:pt modelId="{EBC3DC85-08B8-4E25-94F5-17E24EA027EB}" type="pres">
      <dgm:prSet presAssocID="{83AA55F7-B5FA-49FA-824A-C55EA826716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ad Face with No Fill"/>
        </a:ext>
      </dgm:extLst>
    </dgm:pt>
    <dgm:pt modelId="{BD278143-A7FC-4AF1-A29E-BB851F8C5631}" type="pres">
      <dgm:prSet presAssocID="{83AA55F7-B5FA-49FA-824A-C55EA826716C}" presName="spaceRect" presStyleCnt="0"/>
      <dgm:spPr/>
    </dgm:pt>
    <dgm:pt modelId="{01A92A4C-6BD9-471D-97D3-0B6757095438}" type="pres">
      <dgm:prSet presAssocID="{83AA55F7-B5FA-49FA-824A-C55EA826716C}" presName="textRect" presStyleLbl="revTx" presStyleIdx="5" presStyleCnt="6">
        <dgm:presLayoutVars>
          <dgm:chMax val="1"/>
          <dgm:chPref val="1"/>
        </dgm:presLayoutVars>
      </dgm:prSet>
      <dgm:spPr/>
    </dgm:pt>
  </dgm:ptLst>
  <dgm:cxnLst>
    <dgm:cxn modelId="{8CDA5D09-846D-4B19-B16B-3EC786801015}" type="presOf" srcId="{C987DAAA-5E94-40EF-A5EC-69BEA041BC73}" destId="{04B5FCB8-8E57-44DD-B1BA-5C976364A002}" srcOrd="0" destOrd="0" presId="urn:microsoft.com/office/officeart/2018/2/layout/IconLabelList"/>
    <dgm:cxn modelId="{AB6FDC19-253C-4237-873A-24A9C1EA5BAA}" srcId="{10C0D189-9441-4B05-B4A2-72E9EB0471CD}" destId="{6BDCFECA-D57B-4237-9FBE-EE661DBDD4D1}" srcOrd="4" destOrd="0" parTransId="{3B1A9ABF-565C-4C34-B2B6-B56E8E8925B5}" sibTransId="{8F1531DB-C514-49E5-8360-E2D91F2D46C2}"/>
    <dgm:cxn modelId="{02015327-C51C-4718-A0B6-867FD948E753}" type="presOf" srcId="{6BDCFECA-D57B-4237-9FBE-EE661DBDD4D1}" destId="{867E3B8E-FF1E-475D-8163-067C981ED798}" srcOrd="0" destOrd="0" presId="urn:microsoft.com/office/officeart/2018/2/layout/IconLabelList"/>
    <dgm:cxn modelId="{2669A63A-8445-4C2B-A8CE-F9293680F2B2}" srcId="{10C0D189-9441-4B05-B4A2-72E9EB0471CD}" destId="{376E1DAE-4D91-4756-A8ED-0CC48F62C3D1}" srcOrd="0" destOrd="0" parTransId="{4FA3796F-FE06-418E-9D99-9CDF313526D0}" sibTransId="{2636FEA6-FDEE-4587-BC79-1C2E01063730}"/>
    <dgm:cxn modelId="{BB355A5F-5A3E-430D-8544-B5F3BDE0867E}" type="presOf" srcId="{68F4314D-44FE-43AB-9274-0D346F1D4AA6}" destId="{195E871E-6D86-4575-9E41-CC7B117B6196}" srcOrd="0" destOrd="0" presId="urn:microsoft.com/office/officeart/2018/2/layout/IconLabelList"/>
    <dgm:cxn modelId="{FDB33A56-AB81-457E-B481-B620D320E435}" type="presOf" srcId="{83AA55F7-B5FA-49FA-824A-C55EA826716C}" destId="{01A92A4C-6BD9-471D-97D3-0B6757095438}" srcOrd="0" destOrd="0" presId="urn:microsoft.com/office/officeart/2018/2/layout/IconLabelList"/>
    <dgm:cxn modelId="{EEC0D578-02DC-4835-AFBB-5F0464E3D264}" srcId="{10C0D189-9441-4B05-B4A2-72E9EB0471CD}" destId="{83AA55F7-B5FA-49FA-824A-C55EA826716C}" srcOrd="5" destOrd="0" parTransId="{59D10C6A-750A-45BC-8071-E174B31EB9AE}" sibTransId="{823ACE39-17CE-4D15-A892-82140E0F89B8}"/>
    <dgm:cxn modelId="{BA5AEA7B-D706-420B-9079-EF0D2A9ACB8C}" srcId="{10C0D189-9441-4B05-B4A2-72E9EB0471CD}" destId="{C987DAAA-5E94-40EF-A5EC-69BEA041BC73}" srcOrd="2" destOrd="0" parTransId="{D55D5A0D-388C-4BF0-B94F-00D867179DBC}" sibTransId="{C0D029DB-E6BA-435A-874E-B438A3836208}"/>
    <dgm:cxn modelId="{6EF2BC8E-6337-4CBA-BC1C-2D316B716DBB}" srcId="{10C0D189-9441-4B05-B4A2-72E9EB0471CD}" destId="{68F4314D-44FE-43AB-9274-0D346F1D4AA6}" srcOrd="1" destOrd="0" parTransId="{F2B5510D-534F-4FB2-89E9-C84E2DA034B2}" sibTransId="{D13D2AFD-42AF-44A5-A793-A5062CC20012}"/>
    <dgm:cxn modelId="{3907269D-B7FE-47F4-828A-EF30A2C22370}" srcId="{10C0D189-9441-4B05-B4A2-72E9EB0471CD}" destId="{1FB6D48D-C9C7-4CCC-8E92-FC9C8C7BE87F}" srcOrd="3" destOrd="0" parTransId="{C90E41F1-9FED-4DFF-A819-AE992D94FCA2}" sibTransId="{C9240F9F-007C-45A8-A5AA-2EA7F88CAEB5}"/>
    <dgm:cxn modelId="{3C25B8E3-7BD6-4248-A57D-F684362CE9E7}" type="presOf" srcId="{1FB6D48D-C9C7-4CCC-8E92-FC9C8C7BE87F}" destId="{D3CA0A0F-B3A5-4D43-A6CA-42B0743E57AC}" srcOrd="0" destOrd="0" presId="urn:microsoft.com/office/officeart/2018/2/layout/IconLabelList"/>
    <dgm:cxn modelId="{2068DCF9-8543-4973-8B61-118D5457AFD6}" type="presOf" srcId="{376E1DAE-4D91-4756-A8ED-0CC48F62C3D1}" destId="{4A9675C3-1E77-4346-8ED4-BF39F1277893}" srcOrd="0" destOrd="0" presId="urn:microsoft.com/office/officeart/2018/2/layout/IconLabelList"/>
    <dgm:cxn modelId="{4A32B6FF-39B5-49BF-8AF6-E3EEEA6050DB}" type="presOf" srcId="{10C0D189-9441-4B05-B4A2-72E9EB0471CD}" destId="{2458E175-98A5-4704-9B4E-F6C8AF39CBC5}" srcOrd="0" destOrd="0" presId="urn:microsoft.com/office/officeart/2018/2/layout/IconLabelList"/>
    <dgm:cxn modelId="{D0E29AF1-9D0C-464B-B894-E3A8933E879B}" type="presParOf" srcId="{2458E175-98A5-4704-9B4E-F6C8AF39CBC5}" destId="{06EA5B01-BBEB-4370-B5F4-847E0275C153}" srcOrd="0" destOrd="0" presId="urn:microsoft.com/office/officeart/2018/2/layout/IconLabelList"/>
    <dgm:cxn modelId="{BB152528-3614-4C0B-80AB-9B7281080A4A}" type="presParOf" srcId="{06EA5B01-BBEB-4370-B5F4-847E0275C153}" destId="{5596BAD5-A8BE-40CB-9226-64C4C950ED9E}" srcOrd="0" destOrd="0" presId="urn:microsoft.com/office/officeart/2018/2/layout/IconLabelList"/>
    <dgm:cxn modelId="{CA76822D-F92C-420C-979B-24DFFD5DDDBA}" type="presParOf" srcId="{06EA5B01-BBEB-4370-B5F4-847E0275C153}" destId="{9E825C33-8592-4515-B983-A4202FAE0800}" srcOrd="1" destOrd="0" presId="urn:microsoft.com/office/officeart/2018/2/layout/IconLabelList"/>
    <dgm:cxn modelId="{875F2D35-0211-4785-AA45-73976A012726}" type="presParOf" srcId="{06EA5B01-BBEB-4370-B5F4-847E0275C153}" destId="{4A9675C3-1E77-4346-8ED4-BF39F1277893}" srcOrd="2" destOrd="0" presId="urn:microsoft.com/office/officeart/2018/2/layout/IconLabelList"/>
    <dgm:cxn modelId="{423F83EE-C59D-4F6F-9867-01A395C99466}" type="presParOf" srcId="{2458E175-98A5-4704-9B4E-F6C8AF39CBC5}" destId="{D616770D-FE53-4170-8F2F-C50E14102D0E}" srcOrd="1" destOrd="0" presId="urn:microsoft.com/office/officeart/2018/2/layout/IconLabelList"/>
    <dgm:cxn modelId="{4F4BBADA-E735-4442-8B59-25736475965B}" type="presParOf" srcId="{2458E175-98A5-4704-9B4E-F6C8AF39CBC5}" destId="{9000C284-01D0-4D76-904B-F1B222199E18}" srcOrd="2" destOrd="0" presId="urn:microsoft.com/office/officeart/2018/2/layout/IconLabelList"/>
    <dgm:cxn modelId="{EF85E252-0783-44AC-9EA8-E43ED2FE07EF}" type="presParOf" srcId="{9000C284-01D0-4D76-904B-F1B222199E18}" destId="{E39FB214-4E0E-4F1B-B33C-5AC6A808FF92}" srcOrd="0" destOrd="0" presId="urn:microsoft.com/office/officeart/2018/2/layout/IconLabelList"/>
    <dgm:cxn modelId="{4807A222-F705-4AA2-9503-AEDE3EDE0874}" type="presParOf" srcId="{9000C284-01D0-4D76-904B-F1B222199E18}" destId="{76A88469-C6B4-4337-80F8-01B9AF74E8BC}" srcOrd="1" destOrd="0" presId="urn:microsoft.com/office/officeart/2018/2/layout/IconLabelList"/>
    <dgm:cxn modelId="{7C85B759-AAA5-47C6-BC37-2A085FEF6565}" type="presParOf" srcId="{9000C284-01D0-4D76-904B-F1B222199E18}" destId="{195E871E-6D86-4575-9E41-CC7B117B6196}" srcOrd="2" destOrd="0" presId="urn:microsoft.com/office/officeart/2018/2/layout/IconLabelList"/>
    <dgm:cxn modelId="{DC3D154F-26C4-4947-9027-C98992698CC0}" type="presParOf" srcId="{2458E175-98A5-4704-9B4E-F6C8AF39CBC5}" destId="{8CC2FC2F-B3CB-434D-BC59-05965774E18B}" srcOrd="3" destOrd="0" presId="urn:microsoft.com/office/officeart/2018/2/layout/IconLabelList"/>
    <dgm:cxn modelId="{F0BF9AC5-0582-4C34-B2F9-2B0F7AAEE7E5}" type="presParOf" srcId="{2458E175-98A5-4704-9B4E-F6C8AF39CBC5}" destId="{C1F7AD13-AE26-4483-8B36-4069ADF1F605}" srcOrd="4" destOrd="0" presId="urn:microsoft.com/office/officeart/2018/2/layout/IconLabelList"/>
    <dgm:cxn modelId="{E0E26EFD-59A2-4592-8EEC-639F04751C39}" type="presParOf" srcId="{C1F7AD13-AE26-4483-8B36-4069ADF1F605}" destId="{FFBCD95D-9CAD-47D5-87C9-B20F43853D12}" srcOrd="0" destOrd="0" presId="urn:microsoft.com/office/officeart/2018/2/layout/IconLabelList"/>
    <dgm:cxn modelId="{FBF52F56-DA0D-42F3-B903-036B11F55D1C}" type="presParOf" srcId="{C1F7AD13-AE26-4483-8B36-4069ADF1F605}" destId="{FFD828E1-E142-4CA6-AC2C-F7055D7FF07D}" srcOrd="1" destOrd="0" presId="urn:microsoft.com/office/officeart/2018/2/layout/IconLabelList"/>
    <dgm:cxn modelId="{9A960D3E-ED6F-489F-9CAD-A1267C99290C}" type="presParOf" srcId="{C1F7AD13-AE26-4483-8B36-4069ADF1F605}" destId="{04B5FCB8-8E57-44DD-B1BA-5C976364A002}" srcOrd="2" destOrd="0" presId="urn:microsoft.com/office/officeart/2018/2/layout/IconLabelList"/>
    <dgm:cxn modelId="{4E31F58B-25EC-4229-9FE2-23A85B0B3515}" type="presParOf" srcId="{2458E175-98A5-4704-9B4E-F6C8AF39CBC5}" destId="{76786785-7147-45AF-941A-485937BDBE18}" srcOrd="5" destOrd="0" presId="urn:microsoft.com/office/officeart/2018/2/layout/IconLabelList"/>
    <dgm:cxn modelId="{5D18D07E-B465-4371-A4FB-849EC8D6A5C3}" type="presParOf" srcId="{2458E175-98A5-4704-9B4E-F6C8AF39CBC5}" destId="{8782293C-4359-4005-BDF6-F89E53F135E4}" srcOrd="6" destOrd="0" presId="urn:microsoft.com/office/officeart/2018/2/layout/IconLabelList"/>
    <dgm:cxn modelId="{61464047-E818-4E6D-88D1-F483C9EA620F}" type="presParOf" srcId="{8782293C-4359-4005-BDF6-F89E53F135E4}" destId="{47B1AC8C-C518-4669-A2AC-9776B3B62CD2}" srcOrd="0" destOrd="0" presId="urn:microsoft.com/office/officeart/2018/2/layout/IconLabelList"/>
    <dgm:cxn modelId="{3C510F2D-AD5E-4DA7-8534-CE938101A753}" type="presParOf" srcId="{8782293C-4359-4005-BDF6-F89E53F135E4}" destId="{80AC9EE8-CB24-4B48-A707-96E6A68C9DB6}" srcOrd="1" destOrd="0" presId="urn:microsoft.com/office/officeart/2018/2/layout/IconLabelList"/>
    <dgm:cxn modelId="{365693E1-A753-48F0-9A68-8BC9EA5D15FD}" type="presParOf" srcId="{8782293C-4359-4005-BDF6-F89E53F135E4}" destId="{D3CA0A0F-B3A5-4D43-A6CA-42B0743E57AC}" srcOrd="2" destOrd="0" presId="urn:microsoft.com/office/officeart/2018/2/layout/IconLabelList"/>
    <dgm:cxn modelId="{2F12202D-ED49-46EC-840E-BE92B7439CC8}" type="presParOf" srcId="{2458E175-98A5-4704-9B4E-F6C8AF39CBC5}" destId="{53DC4D6B-995C-45B1-9C84-23C94DF0BF5D}" srcOrd="7" destOrd="0" presId="urn:microsoft.com/office/officeart/2018/2/layout/IconLabelList"/>
    <dgm:cxn modelId="{A6C67661-4D77-4404-82B4-ABC017FD77B0}" type="presParOf" srcId="{2458E175-98A5-4704-9B4E-F6C8AF39CBC5}" destId="{44DA154D-119C-4625-8559-48D81F7CC6F5}" srcOrd="8" destOrd="0" presId="urn:microsoft.com/office/officeart/2018/2/layout/IconLabelList"/>
    <dgm:cxn modelId="{1C6D564D-E041-44B0-B221-632E3CE29995}" type="presParOf" srcId="{44DA154D-119C-4625-8559-48D81F7CC6F5}" destId="{F094ADBF-B44E-4821-B9B4-FC80EDBB335E}" srcOrd="0" destOrd="0" presId="urn:microsoft.com/office/officeart/2018/2/layout/IconLabelList"/>
    <dgm:cxn modelId="{751DB691-BE5D-474B-802D-2DBF620BE8D5}" type="presParOf" srcId="{44DA154D-119C-4625-8559-48D81F7CC6F5}" destId="{27FCFF5F-ED1E-40FA-94DD-D3EC3D60E173}" srcOrd="1" destOrd="0" presId="urn:microsoft.com/office/officeart/2018/2/layout/IconLabelList"/>
    <dgm:cxn modelId="{9095DBD1-9873-4B7D-98F7-6212699CA1B3}" type="presParOf" srcId="{44DA154D-119C-4625-8559-48D81F7CC6F5}" destId="{867E3B8E-FF1E-475D-8163-067C981ED798}" srcOrd="2" destOrd="0" presId="urn:microsoft.com/office/officeart/2018/2/layout/IconLabelList"/>
    <dgm:cxn modelId="{E88DC25C-2EC5-4F6B-A76F-8810FB4B684C}" type="presParOf" srcId="{2458E175-98A5-4704-9B4E-F6C8AF39CBC5}" destId="{369C38B0-8241-4468-96FB-F71F0B8D2600}" srcOrd="9" destOrd="0" presId="urn:microsoft.com/office/officeart/2018/2/layout/IconLabelList"/>
    <dgm:cxn modelId="{43C15C6F-3950-4B3D-A716-1C561A089B89}" type="presParOf" srcId="{2458E175-98A5-4704-9B4E-F6C8AF39CBC5}" destId="{5396DB00-CE5D-4D05-8EF3-966D437950AB}" srcOrd="10" destOrd="0" presId="urn:microsoft.com/office/officeart/2018/2/layout/IconLabelList"/>
    <dgm:cxn modelId="{60949261-424F-40AE-836A-4CD72A1351B7}" type="presParOf" srcId="{5396DB00-CE5D-4D05-8EF3-966D437950AB}" destId="{EBC3DC85-08B8-4E25-94F5-17E24EA027EB}" srcOrd="0" destOrd="0" presId="urn:microsoft.com/office/officeart/2018/2/layout/IconLabelList"/>
    <dgm:cxn modelId="{5CDFB041-4F54-4E75-A9FA-02CC0ED550AB}" type="presParOf" srcId="{5396DB00-CE5D-4D05-8EF3-966D437950AB}" destId="{BD278143-A7FC-4AF1-A29E-BB851F8C5631}" srcOrd="1" destOrd="0" presId="urn:microsoft.com/office/officeart/2018/2/layout/IconLabelList"/>
    <dgm:cxn modelId="{7535F8A1-0521-4B7B-9855-184F1169A938}" type="presParOf" srcId="{5396DB00-CE5D-4D05-8EF3-966D437950AB}" destId="{01A92A4C-6BD9-471D-97D3-0B675709543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6BAD5-A8BE-40CB-9226-64C4C950ED9E}">
      <dsp:nvSpPr>
        <dsp:cNvPr id="0" name=""/>
        <dsp:cNvSpPr/>
      </dsp:nvSpPr>
      <dsp:spPr>
        <a:xfrm>
          <a:off x="538397" y="41364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9675C3-1E77-4346-8ED4-BF39F1277893}">
      <dsp:nvSpPr>
        <dsp:cNvPr id="0" name=""/>
        <dsp:cNvSpPr/>
      </dsp:nvSpPr>
      <dsp:spPr>
        <a:xfrm>
          <a:off x="43397" y="151936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Introduction</a:t>
          </a:r>
        </a:p>
      </dsp:txBody>
      <dsp:txXfrm>
        <a:off x="43397" y="1519364"/>
        <a:ext cx="1800000" cy="720000"/>
      </dsp:txXfrm>
    </dsp:sp>
    <dsp:sp modelId="{E39FB214-4E0E-4F1B-B33C-5AC6A808FF92}">
      <dsp:nvSpPr>
        <dsp:cNvPr id="0" name=""/>
        <dsp:cNvSpPr/>
      </dsp:nvSpPr>
      <dsp:spPr>
        <a:xfrm>
          <a:off x="2653397" y="41364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5E871E-6D86-4575-9E41-CC7B117B6196}">
      <dsp:nvSpPr>
        <dsp:cNvPr id="0" name=""/>
        <dsp:cNvSpPr/>
      </dsp:nvSpPr>
      <dsp:spPr>
        <a:xfrm>
          <a:off x="2158397" y="151936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Project objectives</a:t>
          </a:r>
        </a:p>
      </dsp:txBody>
      <dsp:txXfrm>
        <a:off x="2158397" y="1519364"/>
        <a:ext cx="1800000" cy="720000"/>
      </dsp:txXfrm>
    </dsp:sp>
    <dsp:sp modelId="{FFBCD95D-9CAD-47D5-87C9-B20F43853D12}">
      <dsp:nvSpPr>
        <dsp:cNvPr id="0" name=""/>
        <dsp:cNvSpPr/>
      </dsp:nvSpPr>
      <dsp:spPr>
        <a:xfrm>
          <a:off x="4768397" y="41364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B5FCB8-8E57-44DD-B1BA-5C976364A002}">
      <dsp:nvSpPr>
        <dsp:cNvPr id="0" name=""/>
        <dsp:cNvSpPr/>
      </dsp:nvSpPr>
      <dsp:spPr>
        <a:xfrm>
          <a:off x="4273397" y="151936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Data Exploration</a:t>
          </a:r>
        </a:p>
      </dsp:txBody>
      <dsp:txXfrm>
        <a:off x="4273397" y="1519364"/>
        <a:ext cx="1800000" cy="720000"/>
      </dsp:txXfrm>
    </dsp:sp>
    <dsp:sp modelId="{47B1AC8C-C518-4669-A2AC-9776B3B62CD2}">
      <dsp:nvSpPr>
        <dsp:cNvPr id="0" name=""/>
        <dsp:cNvSpPr/>
      </dsp:nvSpPr>
      <dsp:spPr>
        <a:xfrm>
          <a:off x="538397" y="268936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CA0A0F-B3A5-4D43-A6CA-42B0743E57AC}">
      <dsp:nvSpPr>
        <dsp:cNvPr id="0" name=""/>
        <dsp:cNvSpPr/>
      </dsp:nvSpPr>
      <dsp:spPr>
        <a:xfrm>
          <a:off x="43397" y="37950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The model</a:t>
          </a:r>
        </a:p>
      </dsp:txBody>
      <dsp:txXfrm>
        <a:off x="43397" y="3795087"/>
        <a:ext cx="1800000" cy="720000"/>
      </dsp:txXfrm>
    </dsp:sp>
    <dsp:sp modelId="{F094ADBF-B44E-4821-B9B4-FC80EDBB335E}">
      <dsp:nvSpPr>
        <dsp:cNvPr id="0" name=""/>
        <dsp:cNvSpPr/>
      </dsp:nvSpPr>
      <dsp:spPr>
        <a:xfrm>
          <a:off x="2653397" y="268936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7E3B8E-FF1E-475D-8163-067C981ED798}">
      <dsp:nvSpPr>
        <dsp:cNvPr id="0" name=""/>
        <dsp:cNvSpPr/>
      </dsp:nvSpPr>
      <dsp:spPr>
        <a:xfrm>
          <a:off x="2158397" y="37950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conclusion</a:t>
          </a:r>
        </a:p>
      </dsp:txBody>
      <dsp:txXfrm>
        <a:off x="2158397" y="3795087"/>
        <a:ext cx="1800000" cy="720000"/>
      </dsp:txXfrm>
    </dsp:sp>
    <dsp:sp modelId="{EBC3DC85-08B8-4E25-94F5-17E24EA027EB}">
      <dsp:nvSpPr>
        <dsp:cNvPr id="0" name=""/>
        <dsp:cNvSpPr/>
      </dsp:nvSpPr>
      <dsp:spPr>
        <a:xfrm>
          <a:off x="4768397" y="2689364"/>
          <a:ext cx="810000" cy="81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A92A4C-6BD9-471D-97D3-0B6757095438}">
      <dsp:nvSpPr>
        <dsp:cNvPr id="0" name=""/>
        <dsp:cNvSpPr/>
      </dsp:nvSpPr>
      <dsp:spPr>
        <a:xfrm>
          <a:off x="4273397" y="37950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Weak Points and Shortcomings </a:t>
          </a:r>
        </a:p>
      </dsp:txBody>
      <dsp:txXfrm>
        <a:off x="4273397" y="3795087"/>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4:13.3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14,'0'-6,"0"-1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11.9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13,'0'-6,"0"-1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12.3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1,'6'0,"2"0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5.9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6.4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6.9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1,'18'0,"10"0,1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7.2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9.21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9.5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0,'6'0,"7"0,2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9.9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20,'6'0,"8"-6,6-1,1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10.2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21,'0'-5,"5"-3,2 1</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923F103-BC34-4FE4-A40E-EDDEECFDA5D0}" type="datetimeFigureOut">
              <a:rPr lang="en-US" smtClean="0"/>
              <a:pPr/>
              <a:t>12/11/2019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750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2974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7762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892636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2090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9085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12/11/2019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5368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664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823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5846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1628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9882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882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444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194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3285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1251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BE451C3-0FF4-47C4-B829-773ADF60F88C}" type="datetimeFigureOut">
              <a:rPr lang="en-US" smtClean="0"/>
              <a:t>12/11/2019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439319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0.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customXml" Target="../ink/ink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380.png"/><Relationship Id="rId4" Type="http://schemas.openxmlformats.org/officeDocument/2006/relationships/customXml" Target="../ink/ink2.xml"/><Relationship Id="rId9" Type="http://schemas.openxmlformats.org/officeDocument/2006/relationships/customXml" Target="../ink/ink5.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11.xml"/><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380.png"/><Relationship Id="rId9" Type="http://schemas.openxmlformats.org/officeDocument/2006/relationships/customXml" Target="../ink/ink9.xml"/><Relationship Id="rId1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0E6C-1AEF-4D49-883C-AC047AB3F047}"/>
              </a:ext>
            </a:extLst>
          </p:cNvPr>
          <p:cNvSpPr>
            <a:spLocks noGrp="1"/>
          </p:cNvSpPr>
          <p:nvPr>
            <p:ph type="ctrTitle"/>
          </p:nvPr>
        </p:nvSpPr>
        <p:spPr>
          <a:xfrm>
            <a:off x="7007145" y="1241265"/>
            <a:ext cx="4484196" cy="3792748"/>
          </a:xfrm>
        </p:spPr>
        <p:txBody>
          <a:bodyPr>
            <a:normAutofit fontScale="90000"/>
          </a:bodyPr>
          <a:lstStyle/>
          <a:p>
            <a:r>
              <a:rPr lang="en-US" dirty="0"/>
              <a:t>American Airlines Tweets Sentiment Analysis</a:t>
            </a:r>
          </a:p>
        </p:txBody>
      </p:sp>
      <p:grpSp>
        <p:nvGrpSpPr>
          <p:cNvPr id="77" name="Group 76">
            <a:extLst>
              <a:ext uri="{FF2B5EF4-FFF2-40B4-BE49-F238E27FC236}">
                <a16:creationId xmlns:a16="http://schemas.microsoft.com/office/drawing/2014/main" id="{EA9D189B-147B-4777-8490-32440A1ADD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78" name="Rectangle 77">
              <a:extLst>
                <a:ext uri="{FF2B5EF4-FFF2-40B4-BE49-F238E27FC236}">
                  <a16:creationId xmlns:a16="http://schemas.microsoft.com/office/drawing/2014/main" id="{905E00ED-856C-432F-B650-5BC74FE325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9" name="Freeform 5">
              <a:extLst>
                <a:ext uri="{FF2B5EF4-FFF2-40B4-BE49-F238E27FC236}">
                  <a16:creationId xmlns:a16="http://schemas.microsoft.com/office/drawing/2014/main" id="{F310CC8D-EFA7-4DF4-888E-ED34A22E7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1722D81B-C0DC-4051-B724-44081E859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032" name="Picture 8" descr="Image result for american airlines logo transparent">
            <a:extLst>
              <a:ext uri="{FF2B5EF4-FFF2-40B4-BE49-F238E27FC236}">
                <a16:creationId xmlns:a16="http://schemas.microsoft.com/office/drawing/2014/main" id="{D214BAC7-666C-4839-873F-76218D4525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3625" y="175994"/>
            <a:ext cx="5459978" cy="16789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erican airlines">
            <a:extLst>
              <a:ext uri="{FF2B5EF4-FFF2-40B4-BE49-F238E27FC236}">
                <a16:creationId xmlns:a16="http://schemas.microsoft.com/office/drawing/2014/main" id="{CB830B64-17DD-45A5-9865-0670B418BE5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4187" y="1725328"/>
            <a:ext cx="6309896" cy="34073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twitter logo transparent">
            <a:extLst>
              <a:ext uri="{FF2B5EF4-FFF2-40B4-BE49-F238E27FC236}">
                <a16:creationId xmlns:a16="http://schemas.microsoft.com/office/drawing/2014/main" id="{8E506577-444C-488F-A9B9-31ADC636E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333" y="4562825"/>
            <a:ext cx="1771227" cy="17712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american airlines airplane transparent">
            <a:extLst>
              <a:ext uri="{FF2B5EF4-FFF2-40B4-BE49-F238E27FC236}">
                <a16:creationId xmlns:a16="http://schemas.microsoft.com/office/drawing/2014/main" id="{EFDB2B7F-3FCF-4973-A757-40BD314B18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560" y="4945853"/>
            <a:ext cx="4398442" cy="133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193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89674B87-B7AA-4FDD-B75B-0E6F82BFAB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67027"/>
            <a:chOff x="0" y="-2373"/>
            <a:chExt cx="12192000" cy="6867027"/>
          </a:xfrm>
        </p:grpSpPr>
        <p:sp>
          <p:nvSpPr>
            <p:cNvPr id="72" name="Rectangle 71">
              <a:extLst>
                <a:ext uri="{FF2B5EF4-FFF2-40B4-BE49-F238E27FC236}">
                  <a16:creationId xmlns:a16="http://schemas.microsoft.com/office/drawing/2014/main" id="{A779CFA5-3E2E-44AE-8901-888F319B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6267043B-4282-450D-A595-165512D91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C3ECCE6B-7124-49F7-A9F7-846F18D23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E4B22195-E753-4CEB-9376-1E4C70F9D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1321F675-966F-4F38-9E8C-EF813E7B0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3C1E1FED-8209-4304-BD7B-1E364C44A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DF77DFC8-AD0F-4293-A5B0-A4B35B41D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9" name="Freeform 5">
              <a:extLst>
                <a:ext uri="{FF2B5EF4-FFF2-40B4-BE49-F238E27FC236}">
                  <a16:creationId xmlns:a16="http://schemas.microsoft.com/office/drawing/2014/main" id="{1A536217-7B6F-4117-90B1-9D52A5791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0" name="Freeform 5">
              <a:extLst>
                <a:ext uri="{FF2B5EF4-FFF2-40B4-BE49-F238E27FC236}">
                  <a16:creationId xmlns:a16="http://schemas.microsoft.com/office/drawing/2014/main" id="{11FF4C96-6962-4FEB-8800-B664A2ACC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1" name="Freeform 5">
              <a:extLst>
                <a:ext uri="{FF2B5EF4-FFF2-40B4-BE49-F238E27FC236}">
                  <a16:creationId xmlns:a16="http://schemas.microsoft.com/office/drawing/2014/main" id="{309CC5A8-B34F-420B-82A5-2B885B247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733926" y="973668"/>
            <a:ext cx="3737279" cy="1020232"/>
          </a:xfrm>
        </p:spPr>
        <p:txBody>
          <a:bodyPr>
            <a:normAutofit/>
          </a:bodyPr>
          <a:lstStyle/>
          <a:p>
            <a:pPr>
              <a:lnSpc>
                <a:spcPct val="90000"/>
              </a:lnSpc>
            </a:pPr>
            <a:r>
              <a:rPr lang="en-US" sz="2500" b="1" dirty="0">
                <a:effectLst>
                  <a:outerShdw blurRad="38100" dist="38100" dir="2700000" algn="tl">
                    <a:srgbClr val="000000">
                      <a:alpha val="43137"/>
                    </a:srgbClr>
                  </a:outerShdw>
                </a:effectLst>
              </a:rPr>
              <a:t>Percentage of Tweets for each Airline</a:t>
            </a:r>
          </a:p>
        </p:txBody>
      </p:sp>
      <p:sp>
        <p:nvSpPr>
          <p:cNvPr id="3" name="Content Placeholder 2">
            <a:extLst>
              <a:ext uri="{FF2B5EF4-FFF2-40B4-BE49-F238E27FC236}">
                <a16:creationId xmlns:a16="http://schemas.microsoft.com/office/drawing/2014/main" id="{49A01371-8B30-472B-918B-4EBFD2A0646A}"/>
              </a:ext>
            </a:extLst>
          </p:cNvPr>
          <p:cNvSpPr>
            <a:spLocks noGrp="1"/>
          </p:cNvSpPr>
          <p:nvPr>
            <p:ph idx="1"/>
          </p:nvPr>
        </p:nvSpPr>
        <p:spPr>
          <a:xfrm>
            <a:off x="763588" y="2292353"/>
            <a:ext cx="3133726" cy="3898900"/>
          </a:xfrm>
        </p:spPr>
        <p:txBody>
          <a:bodyPr>
            <a:normAutofit/>
          </a:bodyPr>
          <a:lstStyle/>
          <a:p>
            <a:r>
              <a:rPr lang="en-US" dirty="0">
                <a:solidFill>
                  <a:schemeClr val="bg1"/>
                </a:solidFill>
              </a:rPr>
              <a:t>Virgin America has the least representation</a:t>
            </a:r>
          </a:p>
          <a:p>
            <a:r>
              <a:rPr lang="en-US" dirty="0">
                <a:solidFill>
                  <a:schemeClr val="bg1"/>
                </a:solidFill>
              </a:rPr>
              <a:t>tweets are almost balanced distributed between the other 5 airlines.</a:t>
            </a:r>
          </a:p>
          <a:p>
            <a:r>
              <a:rPr lang="en-US" dirty="0">
                <a:solidFill>
                  <a:schemeClr val="bg1"/>
                </a:solidFill>
              </a:rPr>
              <a:t>If we consider US Airways as part of the American, then they represent more than 1/3 of the tweets.</a:t>
            </a:r>
          </a:p>
          <a:p>
            <a:pPr marL="0" indent="0">
              <a:buNone/>
            </a:pPr>
            <a:endParaRPr lang="en-US" dirty="0">
              <a:solidFill>
                <a:schemeClr val="bg1"/>
              </a:solidFill>
            </a:endParaRPr>
          </a:p>
          <a:p>
            <a:endParaRPr lang="en-US" dirty="0">
              <a:solidFill>
                <a:schemeClr val="bg1"/>
              </a:solidFill>
            </a:endParaRPr>
          </a:p>
        </p:txBody>
      </p:sp>
      <p:pic>
        <p:nvPicPr>
          <p:cNvPr id="6146" name="Picture 2">
            <a:extLst>
              <a:ext uri="{FF2B5EF4-FFF2-40B4-BE49-F238E27FC236}">
                <a16:creationId xmlns:a16="http://schemas.microsoft.com/office/drawing/2014/main" id="{A45AE680-30A6-452C-8609-60A4010CD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2785"/>
          <a:stretch/>
        </p:blipFill>
        <p:spPr bwMode="auto">
          <a:xfrm>
            <a:off x="5373911" y="772978"/>
            <a:ext cx="6391533" cy="5250498"/>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B6E07BC7-FAEA-458C-90C9-A68082FBB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7" name="Picture 2" descr="Image result for cartoon american airlines airplane">
            <a:extLst>
              <a:ext uri="{FF2B5EF4-FFF2-40B4-BE49-F238E27FC236}">
                <a16:creationId xmlns:a16="http://schemas.microsoft.com/office/drawing/2014/main" id="{CAC55890-4C8E-487B-8126-498EF2059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3549" y="3580919"/>
            <a:ext cx="2534961" cy="281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0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89674B87-B7AA-4FDD-B75B-0E6F82BFAB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67027"/>
            <a:chOff x="0" y="-2373"/>
            <a:chExt cx="12192000" cy="6867027"/>
          </a:xfrm>
        </p:grpSpPr>
        <p:sp>
          <p:nvSpPr>
            <p:cNvPr id="72" name="Rectangle 71">
              <a:extLst>
                <a:ext uri="{FF2B5EF4-FFF2-40B4-BE49-F238E27FC236}">
                  <a16:creationId xmlns:a16="http://schemas.microsoft.com/office/drawing/2014/main" id="{A779CFA5-3E2E-44AE-8901-888F319B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6267043B-4282-450D-A595-165512D91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C3ECCE6B-7124-49F7-A9F7-846F18D23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E4B22195-E753-4CEB-9376-1E4C70F9D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1321F675-966F-4F38-9E8C-EF813E7B0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3C1E1FED-8209-4304-BD7B-1E364C44A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DF77DFC8-AD0F-4293-A5B0-A4B35B41D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9" name="Freeform 5">
              <a:extLst>
                <a:ext uri="{FF2B5EF4-FFF2-40B4-BE49-F238E27FC236}">
                  <a16:creationId xmlns:a16="http://schemas.microsoft.com/office/drawing/2014/main" id="{1A536217-7B6F-4117-90B1-9D52A5791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0" name="Freeform 5">
              <a:extLst>
                <a:ext uri="{FF2B5EF4-FFF2-40B4-BE49-F238E27FC236}">
                  <a16:creationId xmlns:a16="http://schemas.microsoft.com/office/drawing/2014/main" id="{11FF4C96-6962-4FEB-8800-B664A2ACC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1" name="Freeform 5">
              <a:extLst>
                <a:ext uri="{FF2B5EF4-FFF2-40B4-BE49-F238E27FC236}">
                  <a16:creationId xmlns:a16="http://schemas.microsoft.com/office/drawing/2014/main" id="{309CC5A8-B34F-420B-82A5-2B885B247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733926" y="973668"/>
            <a:ext cx="3737279" cy="1020232"/>
          </a:xfrm>
        </p:spPr>
        <p:txBody>
          <a:bodyPr>
            <a:normAutofit/>
          </a:bodyPr>
          <a:lstStyle/>
          <a:p>
            <a:pPr>
              <a:lnSpc>
                <a:spcPct val="90000"/>
              </a:lnSpc>
            </a:pPr>
            <a:r>
              <a:rPr lang="en-US" sz="2800" b="1" dirty="0">
                <a:effectLst>
                  <a:outerShdw blurRad="38100" dist="38100" dir="2700000" algn="tl">
                    <a:srgbClr val="000000">
                      <a:alpha val="43137"/>
                    </a:srgbClr>
                  </a:outerShdw>
                </a:effectLst>
              </a:rPr>
              <a:t>Tweets Sentiment Distribution (Overall</a:t>
            </a:r>
            <a:r>
              <a:rPr lang="en-US" sz="1800" dirty="0"/>
              <a:t>)</a:t>
            </a:r>
            <a:endParaRPr lang="en-US" sz="28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9A01371-8B30-472B-918B-4EBFD2A0646A}"/>
              </a:ext>
            </a:extLst>
          </p:cNvPr>
          <p:cNvSpPr>
            <a:spLocks noGrp="1"/>
          </p:cNvSpPr>
          <p:nvPr>
            <p:ph idx="1"/>
          </p:nvPr>
        </p:nvSpPr>
        <p:spPr>
          <a:xfrm>
            <a:off x="704544" y="2528599"/>
            <a:ext cx="3482280" cy="1020232"/>
          </a:xfrm>
        </p:spPr>
        <p:txBody>
          <a:bodyPr>
            <a:normAutofit/>
          </a:bodyPr>
          <a:lstStyle/>
          <a:p>
            <a:r>
              <a:rPr lang="en-US" dirty="0">
                <a:solidFill>
                  <a:schemeClr val="bg1"/>
                </a:solidFill>
              </a:rPr>
              <a:t>Almost 2/3 of the tweets were negative</a:t>
            </a:r>
          </a:p>
          <a:p>
            <a:pPr marL="0" indent="0">
              <a:buNone/>
            </a:pPr>
            <a:endParaRPr lang="en-US" dirty="0">
              <a:solidFill>
                <a:schemeClr val="bg1"/>
              </a:solidFill>
            </a:endParaRPr>
          </a:p>
          <a:p>
            <a:endParaRPr lang="en-US" dirty="0">
              <a:solidFill>
                <a:schemeClr val="bg1"/>
              </a:solidFill>
            </a:endParaRPr>
          </a:p>
        </p:txBody>
      </p:sp>
      <p:sp>
        <p:nvSpPr>
          <p:cNvPr id="83" name="Rectangle 82">
            <a:extLst>
              <a:ext uri="{FF2B5EF4-FFF2-40B4-BE49-F238E27FC236}">
                <a16:creationId xmlns:a16="http://schemas.microsoft.com/office/drawing/2014/main" id="{B6E07BC7-FAEA-458C-90C9-A68082FBB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218" name="Picture 2">
            <a:extLst>
              <a:ext uri="{FF2B5EF4-FFF2-40B4-BE49-F238E27FC236}">
                <a16:creationId xmlns:a16="http://schemas.microsoft.com/office/drawing/2014/main" id="{530F6C3D-DC75-4BE6-85C1-9A0F3B21C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573" y="891356"/>
            <a:ext cx="6286500"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970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36" name="Rectangle 135">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Oval 136">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8" name="Oval 137">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9" name="Oval 138">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0" name="Oval 139">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1" name="Oval 140">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4" name="Rectangle 143">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Tweets Sentiment Distribution (Overall</a:t>
            </a:r>
            <a:r>
              <a:rPr lang="en-US" sz="4200" b="0" i="0" kern="1200" dirty="0">
                <a:solidFill>
                  <a:schemeClr val="bg2"/>
                </a:solidFill>
                <a:latin typeface="+mj-lt"/>
                <a:ea typeface="+mj-ea"/>
                <a:cs typeface="+mj-cs"/>
              </a:rPr>
              <a:t>)</a:t>
            </a:r>
            <a:endParaRPr lang="en-US" sz="4200" b="0" i="0" kern="1200" dirty="0">
              <a:solidFill>
                <a:schemeClr val="bg2"/>
              </a:solidFill>
              <a:effectLst>
                <a:outerShdw blurRad="38100" dist="38100" dir="2700000" algn="tl">
                  <a:srgbClr val="000000">
                    <a:alpha val="43137"/>
                  </a:srgbClr>
                </a:outerShdw>
              </a:effectLst>
              <a:latin typeface="+mj-lt"/>
              <a:ea typeface="+mj-ea"/>
              <a:cs typeface="+mj-cs"/>
            </a:endParaRPr>
          </a:p>
        </p:txBody>
      </p:sp>
      <p:grpSp>
        <p:nvGrpSpPr>
          <p:cNvPr id="146" name="Group 14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47" name="Rectangle 14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4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0242" name="Picture 2">
            <a:extLst>
              <a:ext uri="{FF2B5EF4-FFF2-40B4-BE49-F238E27FC236}">
                <a16:creationId xmlns:a16="http://schemas.microsoft.com/office/drawing/2014/main" id="{BD482C76-0810-47F1-BDA0-B43471DE8C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5" y="1410053"/>
            <a:ext cx="8028364" cy="46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47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85" name="Rectangle 84">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6" name="Oval 85">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7" name="Oval 86">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8" name="Oval 87">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9" name="Oval 88">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0" name="Oval 89">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1"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93" name="Rectangle 92">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Tweets Sentiment Distribution (Overall</a:t>
            </a:r>
            <a:r>
              <a:rPr lang="en-US" sz="4200" b="0" i="0" kern="1200" dirty="0">
                <a:solidFill>
                  <a:schemeClr val="bg2"/>
                </a:solidFill>
                <a:latin typeface="+mj-lt"/>
                <a:ea typeface="+mj-ea"/>
                <a:cs typeface="+mj-cs"/>
              </a:rPr>
              <a:t>)</a:t>
            </a:r>
            <a:endParaRPr lang="en-US" sz="4200" b="0" i="0" kern="1200" dirty="0">
              <a:solidFill>
                <a:schemeClr val="bg2"/>
              </a:solidFill>
              <a:effectLst>
                <a:outerShdw blurRad="38100" dist="38100" dir="2700000" algn="tl">
                  <a:srgbClr val="000000">
                    <a:alpha val="43137"/>
                  </a:srgbClr>
                </a:outerShdw>
              </a:effectLst>
              <a:latin typeface="+mj-lt"/>
              <a:ea typeface="+mj-ea"/>
              <a:cs typeface="+mj-cs"/>
            </a:endParaRPr>
          </a:p>
        </p:txBody>
      </p:sp>
      <p:grpSp>
        <p:nvGrpSpPr>
          <p:cNvPr id="95" name="Group 94">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96" name="Rectangle 95">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7"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8"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1266" name="Picture 2">
            <a:extLst>
              <a:ext uri="{FF2B5EF4-FFF2-40B4-BE49-F238E27FC236}">
                <a16:creationId xmlns:a16="http://schemas.microsoft.com/office/drawing/2014/main" id="{2825894C-1310-4BDA-91AA-FA67A4FF70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39" y="1753773"/>
            <a:ext cx="8114831" cy="421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711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EC8E7FCF-9095-4A9E-93A8-D89170DD8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5" name="Group 144">
            <a:extLst>
              <a:ext uri="{FF2B5EF4-FFF2-40B4-BE49-F238E27FC236}">
                <a16:creationId xmlns:a16="http://schemas.microsoft.com/office/drawing/2014/main" id="{B1E8A4BE-2A5E-45F5-998D-BE0AE6C731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87"/>
            <a:ext cx="12192000" cy="6856413"/>
            <a:chOff x="0" y="1587"/>
            <a:chExt cx="12192000" cy="6856413"/>
          </a:xfrm>
        </p:grpSpPr>
        <p:sp>
          <p:nvSpPr>
            <p:cNvPr id="146" name="Oval 145">
              <a:extLst>
                <a:ext uri="{FF2B5EF4-FFF2-40B4-BE49-F238E27FC236}">
                  <a16:creationId xmlns:a16="http://schemas.microsoft.com/office/drawing/2014/main" id="{4FFC6E5F-27ED-4D52-B7EF-E320B85F5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7" name="Oval 146">
              <a:extLst>
                <a:ext uri="{FF2B5EF4-FFF2-40B4-BE49-F238E27FC236}">
                  <a16:creationId xmlns:a16="http://schemas.microsoft.com/office/drawing/2014/main" id="{BE02F8FD-F963-4DBD-A3BC-CF97BDB11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57ABF6D8-2DE2-4418-ACA5-D8D27B3A0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9" name="Freeform 5">
              <a:extLst>
                <a:ext uri="{FF2B5EF4-FFF2-40B4-BE49-F238E27FC236}">
                  <a16:creationId xmlns:a16="http://schemas.microsoft.com/office/drawing/2014/main" id="{BEFB3511-E01A-478A-9AD3-F7CD9E4DB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0" name="Freeform 5">
              <a:extLst>
                <a:ext uri="{FF2B5EF4-FFF2-40B4-BE49-F238E27FC236}">
                  <a16:creationId xmlns:a16="http://schemas.microsoft.com/office/drawing/2014/main" id="{E9FFC131-E354-415E-954E-B1FD0A5A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1" name="Freeform 5">
              <a:extLst>
                <a:ext uri="{FF2B5EF4-FFF2-40B4-BE49-F238E27FC236}">
                  <a16:creationId xmlns:a16="http://schemas.microsoft.com/office/drawing/2014/main" id="{E6E565DF-7B86-474B-B8AC-91030F86CE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41776F2D-0F65-4C18-B3DE-CF10DCA5F43E}"/>
              </a:ext>
            </a:extLst>
          </p:cNvPr>
          <p:cNvSpPr>
            <a:spLocks noGrp="1"/>
          </p:cNvSpPr>
          <p:nvPr>
            <p:ph type="title"/>
          </p:nvPr>
        </p:nvSpPr>
        <p:spPr>
          <a:xfrm>
            <a:off x="748464" y="973668"/>
            <a:ext cx="3612011" cy="1020232"/>
          </a:xfrm>
        </p:spPr>
        <p:txBody>
          <a:bodyPr>
            <a:normAutofit fontScale="90000"/>
          </a:bodyPr>
          <a:lstStyle/>
          <a:p>
            <a:pPr>
              <a:lnSpc>
                <a:spcPct val="90000"/>
              </a:lnSpc>
            </a:pPr>
            <a:r>
              <a:rPr lang="en-US" sz="3100" b="1" dirty="0">
                <a:effectLst>
                  <a:outerShdw blurRad="38100" dist="38100" dir="2700000" algn="tl">
                    <a:srgbClr val="000000">
                      <a:alpha val="43137"/>
                    </a:srgbClr>
                  </a:outerShdw>
                </a:effectLst>
              </a:rPr>
              <a:t>Tweets Sentiment Distribution (American</a:t>
            </a:r>
            <a:r>
              <a:rPr lang="en-US" sz="2000" dirty="0"/>
              <a:t>)</a:t>
            </a:r>
          </a:p>
        </p:txBody>
      </p:sp>
      <p:sp>
        <p:nvSpPr>
          <p:cNvPr id="5" name="Content Placeholder 4">
            <a:extLst>
              <a:ext uri="{FF2B5EF4-FFF2-40B4-BE49-F238E27FC236}">
                <a16:creationId xmlns:a16="http://schemas.microsoft.com/office/drawing/2014/main" id="{3D5E1F0C-FBAB-4ADB-B918-9ABAF52ABE65}"/>
              </a:ext>
            </a:extLst>
          </p:cNvPr>
          <p:cNvSpPr>
            <a:spLocks noGrp="1"/>
          </p:cNvSpPr>
          <p:nvPr>
            <p:ph idx="1"/>
          </p:nvPr>
        </p:nvSpPr>
        <p:spPr>
          <a:xfrm>
            <a:off x="677639" y="2794062"/>
            <a:ext cx="3133726" cy="2090562"/>
          </a:xfrm>
        </p:spPr>
        <p:txBody>
          <a:bodyPr>
            <a:normAutofit/>
          </a:bodyPr>
          <a:lstStyle/>
          <a:p>
            <a:r>
              <a:rPr lang="en-US" dirty="0">
                <a:solidFill>
                  <a:schemeClr val="bg1"/>
                </a:solidFill>
              </a:rPr>
              <a:t>In 2015, more than 70% of the tweets were negative.</a:t>
            </a:r>
          </a:p>
          <a:p>
            <a:r>
              <a:rPr lang="en-US" dirty="0">
                <a:solidFill>
                  <a:schemeClr val="bg1"/>
                </a:solidFill>
              </a:rPr>
              <a:t>in 2019, only 40% of the tweets were negative</a:t>
            </a:r>
          </a:p>
        </p:txBody>
      </p:sp>
      <p:sp>
        <p:nvSpPr>
          <p:cNvPr id="153" name="Rectangle 152">
            <a:extLst>
              <a:ext uri="{FF2B5EF4-FFF2-40B4-BE49-F238E27FC236}">
                <a16:creationId xmlns:a16="http://schemas.microsoft.com/office/drawing/2014/main" id="{EE014219-6CDC-41FE-B059-D98980F54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47F44BE3-B81C-4BD0-A055-F9DA7AACC501}"/>
              </a:ext>
            </a:extLst>
          </p:cNvPr>
          <p:cNvSpPr txBox="1"/>
          <p:nvPr/>
        </p:nvSpPr>
        <p:spPr>
          <a:xfrm>
            <a:off x="9523412" y="1682253"/>
            <a:ext cx="9144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2019</a:t>
            </a:r>
          </a:p>
        </p:txBody>
      </p:sp>
      <p:sp>
        <p:nvSpPr>
          <p:cNvPr id="60" name="TextBox 59">
            <a:extLst>
              <a:ext uri="{FF2B5EF4-FFF2-40B4-BE49-F238E27FC236}">
                <a16:creationId xmlns:a16="http://schemas.microsoft.com/office/drawing/2014/main" id="{AE1503F0-FA21-4A24-86B7-54BB5D464A4D}"/>
              </a:ext>
            </a:extLst>
          </p:cNvPr>
          <p:cNvSpPr txBox="1"/>
          <p:nvPr/>
        </p:nvSpPr>
        <p:spPr>
          <a:xfrm>
            <a:off x="6376557" y="1587043"/>
            <a:ext cx="9144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2015</a:t>
            </a:r>
          </a:p>
        </p:txBody>
      </p:sp>
      <p:pic>
        <p:nvPicPr>
          <p:cNvPr id="7" name="Picture 6">
            <a:extLst>
              <a:ext uri="{FF2B5EF4-FFF2-40B4-BE49-F238E27FC236}">
                <a16:creationId xmlns:a16="http://schemas.microsoft.com/office/drawing/2014/main" id="{1AE42429-8933-451C-8970-D9DD5C7D23DA}"/>
              </a:ext>
            </a:extLst>
          </p:cNvPr>
          <p:cNvPicPr>
            <a:picLocks noChangeAspect="1"/>
          </p:cNvPicPr>
          <p:nvPr/>
        </p:nvPicPr>
        <p:blipFill>
          <a:blip r:embed="rId3"/>
          <a:stretch>
            <a:fillRect/>
          </a:stretch>
        </p:blipFill>
        <p:spPr>
          <a:xfrm>
            <a:off x="5637382" y="1993900"/>
            <a:ext cx="2789846" cy="2445123"/>
          </a:xfrm>
          <a:prstGeom prst="rect">
            <a:avLst/>
          </a:prstGeom>
        </p:spPr>
      </p:pic>
      <p:pic>
        <p:nvPicPr>
          <p:cNvPr id="8" name="Picture 7">
            <a:extLst>
              <a:ext uri="{FF2B5EF4-FFF2-40B4-BE49-F238E27FC236}">
                <a16:creationId xmlns:a16="http://schemas.microsoft.com/office/drawing/2014/main" id="{2E808D7C-8BB6-4129-AE49-CE8F3FBE9000}"/>
              </a:ext>
            </a:extLst>
          </p:cNvPr>
          <p:cNvPicPr>
            <a:picLocks noChangeAspect="1"/>
          </p:cNvPicPr>
          <p:nvPr/>
        </p:nvPicPr>
        <p:blipFill>
          <a:blip r:embed="rId4"/>
          <a:stretch>
            <a:fillRect/>
          </a:stretch>
        </p:blipFill>
        <p:spPr>
          <a:xfrm>
            <a:off x="5943628" y="4337925"/>
            <a:ext cx="2694658" cy="2493563"/>
          </a:xfrm>
          <a:prstGeom prst="rect">
            <a:avLst/>
          </a:prstGeom>
        </p:spPr>
      </p:pic>
      <p:pic>
        <p:nvPicPr>
          <p:cNvPr id="9" name="Picture 8">
            <a:extLst>
              <a:ext uri="{FF2B5EF4-FFF2-40B4-BE49-F238E27FC236}">
                <a16:creationId xmlns:a16="http://schemas.microsoft.com/office/drawing/2014/main" id="{84298BD1-5AA0-4DE9-A3AF-FE1405F0F703}"/>
              </a:ext>
            </a:extLst>
          </p:cNvPr>
          <p:cNvPicPr>
            <a:picLocks noChangeAspect="1"/>
          </p:cNvPicPr>
          <p:nvPr/>
        </p:nvPicPr>
        <p:blipFill>
          <a:blip r:embed="rId5"/>
          <a:stretch>
            <a:fillRect/>
          </a:stretch>
        </p:blipFill>
        <p:spPr>
          <a:xfrm>
            <a:off x="8518978" y="2421083"/>
            <a:ext cx="3463709" cy="3526118"/>
          </a:xfrm>
          <a:prstGeom prst="rect">
            <a:avLst/>
          </a:prstGeom>
        </p:spPr>
      </p:pic>
      <p:sp>
        <p:nvSpPr>
          <p:cNvPr id="64" name="TextBox 63">
            <a:extLst>
              <a:ext uri="{FF2B5EF4-FFF2-40B4-BE49-F238E27FC236}">
                <a16:creationId xmlns:a16="http://schemas.microsoft.com/office/drawing/2014/main" id="{D0B71E00-F63F-4AAB-B952-FA7CF77DF8D5}"/>
              </a:ext>
            </a:extLst>
          </p:cNvPr>
          <p:cNvSpPr txBox="1"/>
          <p:nvPr/>
        </p:nvSpPr>
        <p:spPr>
          <a:xfrm>
            <a:off x="4923627" y="2964006"/>
            <a:ext cx="1119170" cy="307777"/>
          </a:xfrm>
          <a:prstGeom prst="rect">
            <a:avLst/>
          </a:prstGeom>
          <a:noFill/>
        </p:spPr>
        <p:txBody>
          <a:bodyPr wrap="square" rtlCol="0">
            <a:spAutoFit/>
          </a:bodyPr>
          <a:lstStyle/>
          <a:p>
            <a:pPr algn="ctr"/>
            <a:r>
              <a:rPr lang="en-US" sz="1400" b="1" dirty="0">
                <a:effectLst>
                  <a:outerShdw blurRad="38100" dist="38100" dir="2700000" algn="tl">
                    <a:srgbClr val="000000">
                      <a:alpha val="43137"/>
                    </a:srgbClr>
                  </a:outerShdw>
                </a:effectLst>
              </a:rPr>
              <a:t>US Airways</a:t>
            </a:r>
          </a:p>
        </p:txBody>
      </p:sp>
      <p:sp>
        <p:nvSpPr>
          <p:cNvPr id="65" name="TextBox 64">
            <a:extLst>
              <a:ext uri="{FF2B5EF4-FFF2-40B4-BE49-F238E27FC236}">
                <a16:creationId xmlns:a16="http://schemas.microsoft.com/office/drawing/2014/main" id="{F15C416E-3414-4568-9A5B-4C02854E2069}"/>
              </a:ext>
            </a:extLst>
          </p:cNvPr>
          <p:cNvSpPr txBox="1"/>
          <p:nvPr/>
        </p:nvSpPr>
        <p:spPr>
          <a:xfrm>
            <a:off x="4903283" y="5253223"/>
            <a:ext cx="1119170" cy="307777"/>
          </a:xfrm>
          <a:prstGeom prst="rect">
            <a:avLst/>
          </a:prstGeom>
          <a:noFill/>
        </p:spPr>
        <p:txBody>
          <a:bodyPr wrap="square" rtlCol="0">
            <a:spAutoFit/>
          </a:bodyPr>
          <a:lstStyle/>
          <a:p>
            <a:pPr algn="ctr"/>
            <a:r>
              <a:rPr lang="en-US" sz="1400" b="1" dirty="0">
                <a:effectLst>
                  <a:outerShdw blurRad="38100" dist="38100" dir="2700000" algn="tl">
                    <a:srgbClr val="000000">
                      <a:alpha val="43137"/>
                    </a:srgbClr>
                  </a:outerShdw>
                </a:effectLst>
              </a:rPr>
              <a:t>American</a:t>
            </a:r>
          </a:p>
        </p:txBody>
      </p:sp>
    </p:spTree>
    <p:extLst>
      <p:ext uri="{BB962C8B-B14F-4D97-AF65-F5344CB8AC3E}">
        <p14:creationId xmlns:p14="http://schemas.microsoft.com/office/powerpoint/2010/main" val="3466494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36" name="Rectangle 135">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Oval 136">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8" name="Oval 137">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9" name="Oval 138">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0" name="Oval 139">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1" name="Oval 140">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4" name="Rectangle 143">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(Overall)</a:t>
            </a:r>
          </a:p>
        </p:txBody>
      </p:sp>
      <p:grpSp>
        <p:nvGrpSpPr>
          <p:cNvPr id="146" name="Group 14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47" name="Rectangle 14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4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2290" name="Picture 2">
            <a:extLst>
              <a:ext uri="{FF2B5EF4-FFF2-40B4-BE49-F238E27FC236}">
                <a16:creationId xmlns:a16="http://schemas.microsoft.com/office/drawing/2014/main" id="{9C2C0C63-6AA8-45C3-84A5-B69C084AA6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188" y="922863"/>
            <a:ext cx="8129094" cy="5446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999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4" name="Rectangle 93">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Oval 98">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Oval 100">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Oval 101">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 name="Oval 102">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4"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5" name="Rectangle 104">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(Overall)</a:t>
            </a:r>
          </a:p>
        </p:txBody>
      </p:sp>
      <p:grpSp>
        <p:nvGrpSpPr>
          <p:cNvPr id="106" name="Group 10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07" name="Rectangle 10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 name="Picture 2">
            <a:extLst>
              <a:ext uri="{FF2B5EF4-FFF2-40B4-BE49-F238E27FC236}">
                <a16:creationId xmlns:a16="http://schemas.microsoft.com/office/drawing/2014/main" id="{D357A15D-8CDF-4782-BC71-A39597CD35FA}"/>
              </a:ext>
            </a:extLst>
          </p:cNvPr>
          <p:cNvPicPr>
            <a:picLocks noChangeAspect="1"/>
          </p:cNvPicPr>
          <p:nvPr/>
        </p:nvPicPr>
        <p:blipFill>
          <a:blip r:embed="rId3"/>
          <a:stretch>
            <a:fillRect/>
          </a:stretch>
        </p:blipFill>
        <p:spPr>
          <a:xfrm>
            <a:off x="303003" y="187878"/>
            <a:ext cx="7393406" cy="667344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CF96496-981A-4FF1-A70A-3E1ADD8EB4F6}"/>
                  </a:ext>
                </a:extLst>
              </p14:cNvPr>
              <p14:cNvContentPartPr/>
              <p14:nvPr/>
            </p14:nvContentPartPr>
            <p14:xfrm>
              <a:off x="1540118" y="596349"/>
              <a:ext cx="360" cy="5400"/>
            </p14:xfrm>
          </p:contentPart>
        </mc:Choice>
        <mc:Fallback xmlns="">
          <p:pic>
            <p:nvPicPr>
              <p:cNvPr id="4" name="Ink 3">
                <a:extLst>
                  <a:ext uri="{FF2B5EF4-FFF2-40B4-BE49-F238E27FC236}">
                    <a16:creationId xmlns:a16="http://schemas.microsoft.com/office/drawing/2014/main" id="{4CF96496-981A-4FF1-A70A-3E1ADD8EB4F6}"/>
                  </a:ext>
                </a:extLst>
              </p:cNvPr>
              <p:cNvPicPr/>
              <p:nvPr/>
            </p:nvPicPr>
            <p:blipFill>
              <a:blip r:embed="rId5"/>
              <a:stretch>
                <a:fillRect/>
              </a:stretch>
            </p:blipFill>
            <p:spPr>
              <a:xfrm>
                <a:off x="1531118" y="587709"/>
                <a:ext cx="18000" cy="23040"/>
              </a:xfrm>
              <a:prstGeom prst="rect">
                <a:avLst/>
              </a:prstGeom>
            </p:spPr>
          </p:pic>
        </mc:Fallback>
      </mc:AlternateContent>
    </p:spTree>
    <p:extLst>
      <p:ext uri="{BB962C8B-B14F-4D97-AF65-F5344CB8AC3E}">
        <p14:creationId xmlns:p14="http://schemas.microsoft.com/office/powerpoint/2010/main" val="2345120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4" name="Rectangle 93">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Oval 98">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Oval 100">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Oval 101">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 name="Oval 102">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4"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5" name="Rectangle 104">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(Overall)</a:t>
            </a:r>
          </a:p>
        </p:txBody>
      </p:sp>
      <p:grpSp>
        <p:nvGrpSpPr>
          <p:cNvPr id="106" name="Group 10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07" name="Rectangle 10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Picture 3">
            <a:extLst>
              <a:ext uri="{FF2B5EF4-FFF2-40B4-BE49-F238E27FC236}">
                <a16:creationId xmlns:a16="http://schemas.microsoft.com/office/drawing/2014/main" id="{0C6F6BF9-9912-4CA6-A439-2852731EA47A}"/>
              </a:ext>
            </a:extLst>
          </p:cNvPr>
          <p:cNvPicPr>
            <a:picLocks noChangeAspect="1"/>
          </p:cNvPicPr>
          <p:nvPr/>
        </p:nvPicPr>
        <p:blipFill>
          <a:blip r:embed="rId3"/>
          <a:stretch>
            <a:fillRect/>
          </a:stretch>
        </p:blipFill>
        <p:spPr>
          <a:xfrm>
            <a:off x="448724" y="135922"/>
            <a:ext cx="7344613" cy="6728732"/>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784D94AB-5612-4A87-A634-C439826D7769}"/>
                  </a:ext>
                </a:extLst>
              </p14:cNvPr>
              <p14:cNvContentPartPr/>
              <p14:nvPr/>
            </p14:nvContentPartPr>
            <p14:xfrm>
              <a:off x="1912585" y="1600029"/>
              <a:ext cx="360" cy="360"/>
            </p14:xfrm>
          </p:contentPart>
        </mc:Choice>
        <mc:Fallback xmlns="">
          <p:pic>
            <p:nvPicPr>
              <p:cNvPr id="3" name="Ink 2">
                <a:extLst>
                  <a:ext uri="{FF2B5EF4-FFF2-40B4-BE49-F238E27FC236}">
                    <a16:creationId xmlns:a16="http://schemas.microsoft.com/office/drawing/2014/main" id="{784D94AB-5612-4A87-A634-C439826D7769}"/>
                  </a:ext>
                </a:extLst>
              </p:cNvPr>
              <p:cNvPicPr/>
              <p:nvPr/>
            </p:nvPicPr>
            <p:blipFill>
              <a:blip r:embed="rId5"/>
              <a:stretch>
                <a:fillRect/>
              </a:stretch>
            </p:blipFill>
            <p:spPr>
              <a:xfrm>
                <a:off x="1903945" y="159102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77D7065-E546-49E9-A9EC-9953ACE0BBB9}"/>
                  </a:ext>
                </a:extLst>
              </p14:cNvPr>
              <p14:cNvContentPartPr/>
              <p14:nvPr/>
            </p14:nvContentPartPr>
            <p14:xfrm>
              <a:off x="2009065" y="2080629"/>
              <a:ext cx="360" cy="360"/>
            </p14:xfrm>
          </p:contentPart>
        </mc:Choice>
        <mc:Fallback xmlns="">
          <p:pic>
            <p:nvPicPr>
              <p:cNvPr id="5" name="Ink 4">
                <a:extLst>
                  <a:ext uri="{FF2B5EF4-FFF2-40B4-BE49-F238E27FC236}">
                    <a16:creationId xmlns:a16="http://schemas.microsoft.com/office/drawing/2014/main" id="{A77D7065-E546-49E9-A9EC-9953ACE0BBB9}"/>
                  </a:ext>
                </a:extLst>
              </p:cNvPr>
              <p:cNvPicPr/>
              <p:nvPr/>
            </p:nvPicPr>
            <p:blipFill>
              <a:blip r:embed="rId5"/>
              <a:stretch>
                <a:fillRect/>
              </a:stretch>
            </p:blipFill>
            <p:spPr>
              <a:xfrm>
                <a:off x="2000065" y="2071989"/>
                <a:ext cx="18000" cy="18000"/>
              </a:xfrm>
              <a:prstGeom prst="rect">
                <a:avLst/>
              </a:prstGeom>
            </p:spPr>
          </p:pic>
        </mc:Fallback>
      </mc:AlternateContent>
      <p:grpSp>
        <p:nvGrpSpPr>
          <p:cNvPr id="8" name="Group 7">
            <a:extLst>
              <a:ext uri="{FF2B5EF4-FFF2-40B4-BE49-F238E27FC236}">
                <a16:creationId xmlns:a16="http://schemas.microsoft.com/office/drawing/2014/main" id="{AA0570FC-A727-43B6-B428-6693A4BED5C6}"/>
              </a:ext>
            </a:extLst>
          </p:cNvPr>
          <p:cNvGrpSpPr/>
          <p:nvPr/>
        </p:nvGrpSpPr>
        <p:grpSpPr>
          <a:xfrm>
            <a:off x="6568825" y="2261349"/>
            <a:ext cx="48960" cy="360"/>
            <a:chOff x="6568825" y="2261349"/>
            <a:chExt cx="48960" cy="360"/>
          </a:xfrm>
        </p:grpSpPr>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D5EBB16-14DE-4A54-BEAD-0F51AA1AF388}"/>
                    </a:ext>
                  </a:extLst>
                </p14:cNvPr>
                <p14:cNvContentPartPr/>
                <p14:nvPr/>
              </p14:nvContentPartPr>
              <p14:xfrm>
                <a:off x="6568825" y="2261349"/>
                <a:ext cx="27360" cy="360"/>
              </p14:xfrm>
            </p:contentPart>
          </mc:Choice>
          <mc:Fallback xmlns="">
            <p:pic>
              <p:nvPicPr>
                <p:cNvPr id="6" name="Ink 5">
                  <a:extLst>
                    <a:ext uri="{FF2B5EF4-FFF2-40B4-BE49-F238E27FC236}">
                      <a16:creationId xmlns:a16="http://schemas.microsoft.com/office/drawing/2014/main" id="{8D5EBB16-14DE-4A54-BEAD-0F51AA1AF388}"/>
                    </a:ext>
                  </a:extLst>
                </p:cNvPr>
                <p:cNvPicPr/>
                <p:nvPr/>
              </p:nvPicPr>
              <p:blipFill>
                <a:blip r:embed="rId8"/>
                <a:stretch>
                  <a:fillRect/>
                </a:stretch>
              </p:blipFill>
              <p:spPr>
                <a:xfrm>
                  <a:off x="6559825" y="2252709"/>
                  <a:ext cx="45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DA3A9593-2863-439E-8EDD-67247D3DB848}"/>
                    </a:ext>
                  </a:extLst>
                </p14:cNvPr>
                <p14:cNvContentPartPr/>
                <p14:nvPr/>
              </p14:nvContentPartPr>
              <p14:xfrm>
                <a:off x="6617425" y="2261349"/>
                <a:ext cx="360" cy="360"/>
              </p14:xfrm>
            </p:contentPart>
          </mc:Choice>
          <mc:Fallback xmlns="">
            <p:pic>
              <p:nvPicPr>
                <p:cNvPr id="7" name="Ink 6">
                  <a:extLst>
                    <a:ext uri="{FF2B5EF4-FFF2-40B4-BE49-F238E27FC236}">
                      <a16:creationId xmlns:a16="http://schemas.microsoft.com/office/drawing/2014/main" id="{DA3A9593-2863-439E-8EDD-67247D3DB848}"/>
                    </a:ext>
                  </a:extLst>
                </p:cNvPr>
                <p:cNvPicPr/>
                <p:nvPr/>
              </p:nvPicPr>
              <p:blipFill>
                <a:blip r:embed="rId5"/>
                <a:stretch>
                  <a:fillRect/>
                </a:stretch>
              </p:blipFill>
              <p:spPr>
                <a:xfrm>
                  <a:off x="6608425" y="2252709"/>
                  <a:ext cx="18000" cy="18000"/>
                </a:xfrm>
                <a:prstGeom prst="rect">
                  <a:avLst/>
                </a:prstGeom>
              </p:spPr>
            </p:pic>
          </mc:Fallback>
        </mc:AlternateContent>
      </p:grpSp>
    </p:spTree>
    <p:extLst>
      <p:ext uri="{BB962C8B-B14F-4D97-AF65-F5344CB8AC3E}">
        <p14:creationId xmlns:p14="http://schemas.microsoft.com/office/powerpoint/2010/main" val="108170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4" name="Rectangle 93">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Oval 98">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Oval 100">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Oval 101">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 name="Oval 102">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4"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5" name="Rectangle 104">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(Overall)</a:t>
            </a:r>
          </a:p>
        </p:txBody>
      </p:sp>
      <p:grpSp>
        <p:nvGrpSpPr>
          <p:cNvPr id="106" name="Group 10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07" name="Rectangle 10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0BE10F8-3486-4D0B-82EB-CE705AFC9218}"/>
                  </a:ext>
                </a:extLst>
              </p14:cNvPr>
              <p14:cNvContentPartPr/>
              <p14:nvPr/>
            </p14:nvContentPartPr>
            <p14:xfrm>
              <a:off x="4342945" y="4270869"/>
              <a:ext cx="360" cy="360"/>
            </p14:xfrm>
          </p:contentPart>
        </mc:Choice>
        <mc:Fallback xmlns="">
          <p:pic>
            <p:nvPicPr>
              <p:cNvPr id="5" name="Ink 4">
                <a:extLst>
                  <a:ext uri="{FF2B5EF4-FFF2-40B4-BE49-F238E27FC236}">
                    <a16:creationId xmlns:a16="http://schemas.microsoft.com/office/drawing/2014/main" id="{D0BE10F8-3486-4D0B-82EB-CE705AFC9218}"/>
                  </a:ext>
                </a:extLst>
              </p:cNvPr>
              <p:cNvPicPr/>
              <p:nvPr/>
            </p:nvPicPr>
            <p:blipFill>
              <a:blip r:embed="rId4"/>
              <a:stretch>
                <a:fillRect/>
              </a:stretch>
            </p:blipFill>
            <p:spPr>
              <a:xfrm>
                <a:off x="4334305" y="426222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327AFBF6-F17C-4B15-9D99-FD4DA1CCB00A}"/>
                  </a:ext>
                </a:extLst>
              </p14:cNvPr>
              <p14:cNvContentPartPr/>
              <p14:nvPr/>
            </p14:nvContentPartPr>
            <p14:xfrm>
              <a:off x="3368425" y="5799069"/>
              <a:ext cx="12600" cy="360"/>
            </p14:xfrm>
          </p:contentPart>
        </mc:Choice>
        <mc:Fallback xmlns="">
          <p:pic>
            <p:nvPicPr>
              <p:cNvPr id="6" name="Ink 5">
                <a:extLst>
                  <a:ext uri="{FF2B5EF4-FFF2-40B4-BE49-F238E27FC236}">
                    <a16:creationId xmlns:a16="http://schemas.microsoft.com/office/drawing/2014/main" id="{327AFBF6-F17C-4B15-9D99-FD4DA1CCB00A}"/>
                  </a:ext>
                </a:extLst>
              </p:cNvPr>
              <p:cNvPicPr/>
              <p:nvPr/>
            </p:nvPicPr>
            <p:blipFill>
              <a:blip r:embed="rId6"/>
              <a:stretch>
                <a:fillRect/>
              </a:stretch>
            </p:blipFill>
            <p:spPr>
              <a:xfrm>
                <a:off x="3359425" y="5790069"/>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7A15569-2DAF-4357-BD19-134BB1765910}"/>
                  </a:ext>
                </a:extLst>
              </p14:cNvPr>
              <p14:cNvContentPartPr/>
              <p14:nvPr/>
            </p14:nvContentPartPr>
            <p14:xfrm>
              <a:off x="5461825" y="5598909"/>
              <a:ext cx="21960" cy="7560"/>
            </p14:xfrm>
          </p:contentPart>
        </mc:Choice>
        <mc:Fallback xmlns="">
          <p:pic>
            <p:nvPicPr>
              <p:cNvPr id="7" name="Ink 6">
                <a:extLst>
                  <a:ext uri="{FF2B5EF4-FFF2-40B4-BE49-F238E27FC236}">
                    <a16:creationId xmlns:a16="http://schemas.microsoft.com/office/drawing/2014/main" id="{37A15569-2DAF-4357-BD19-134BB1765910}"/>
                  </a:ext>
                </a:extLst>
              </p:cNvPr>
              <p:cNvPicPr/>
              <p:nvPr/>
            </p:nvPicPr>
            <p:blipFill>
              <a:blip r:embed="rId8"/>
              <a:stretch>
                <a:fillRect/>
              </a:stretch>
            </p:blipFill>
            <p:spPr>
              <a:xfrm>
                <a:off x="5452825" y="5589909"/>
                <a:ext cx="396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5226ECE2-F5AE-4CB4-BB5A-E8E9D0761CD6}"/>
                  </a:ext>
                </a:extLst>
              </p14:cNvPr>
              <p14:cNvContentPartPr/>
              <p14:nvPr/>
            </p14:nvContentPartPr>
            <p14:xfrm>
              <a:off x="5654785" y="5478309"/>
              <a:ext cx="5040" cy="7920"/>
            </p14:xfrm>
          </p:contentPart>
        </mc:Choice>
        <mc:Fallback xmlns="">
          <p:pic>
            <p:nvPicPr>
              <p:cNvPr id="8" name="Ink 7">
                <a:extLst>
                  <a:ext uri="{FF2B5EF4-FFF2-40B4-BE49-F238E27FC236}">
                    <a16:creationId xmlns:a16="http://schemas.microsoft.com/office/drawing/2014/main" id="{5226ECE2-F5AE-4CB4-BB5A-E8E9D0761CD6}"/>
                  </a:ext>
                </a:extLst>
              </p:cNvPr>
              <p:cNvPicPr/>
              <p:nvPr/>
            </p:nvPicPr>
            <p:blipFill>
              <a:blip r:embed="rId10"/>
              <a:stretch>
                <a:fillRect/>
              </a:stretch>
            </p:blipFill>
            <p:spPr>
              <a:xfrm>
                <a:off x="5646145" y="5469669"/>
                <a:ext cx="22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A14161A7-468E-42D9-B9DF-CCB65B96B855}"/>
                  </a:ext>
                </a:extLst>
              </p14:cNvPr>
              <p14:cNvContentPartPr/>
              <p14:nvPr/>
            </p14:nvContentPartPr>
            <p14:xfrm>
              <a:off x="2177545" y="2244789"/>
              <a:ext cx="360" cy="5040"/>
            </p14:xfrm>
          </p:contentPart>
        </mc:Choice>
        <mc:Fallback xmlns="">
          <p:pic>
            <p:nvPicPr>
              <p:cNvPr id="9" name="Ink 8">
                <a:extLst>
                  <a:ext uri="{FF2B5EF4-FFF2-40B4-BE49-F238E27FC236}">
                    <a16:creationId xmlns:a16="http://schemas.microsoft.com/office/drawing/2014/main" id="{A14161A7-468E-42D9-B9DF-CCB65B96B855}"/>
                  </a:ext>
                </a:extLst>
              </p:cNvPr>
              <p:cNvPicPr/>
              <p:nvPr/>
            </p:nvPicPr>
            <p:blipFill>
              <a:blip r:embed="rId12"/>
              <a:stretch>
                <a:fillRect/>
              </a:stretch>
            </p:blipFill>
            <p:spPr>
              <a:xfrm>
                <a:off x="2168545" y="2235789"/>
                <a:ext cx="18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36CCF65E-A0ED-4C17-9293-C9BE1300DB70}"/>
                  </a:ext>
                </a:extLst>
              </p14:cNvPr>
              <p14:cNvContentPartPr/>
              <p14:nvPr/>
            </p14:nvContentPartPr>
            <p14:xfrm>
              <a:off x="2429905" y="2598309"/>
              <a:ext cx="5400" cy="360"/>
            </p14:xfrm>
          </p:contentPart>
        </mc:Choice>
        <mc:Fallback xmlns="">
          <p:pic>
            <p:nvPicPr>
              <p:cNvPr id="10" name="Ink 9">
                <a:extLst>
                  <a:ext uri="{FF2B5EF4-FFF2-40B4-BE49-F238E27FC236}">
                    <a16:creationId xmlns:a16="http://schemas.microsoft.com/office/drawing/2014/main" id="{36CCF65E-A0ED-4C17-9293-C9BE1300DB70}"/>
                  </a:ext>
                </a:extLst>
              </p:cNvPr>
              <p:cNvPicPr/>
              <p:nvPr/>
            </p:nvPicPr>
            <p:blipFill>
              <a:blip r:embed="rId14"/>
              <a:stretch>
                <a:fillRect/>
              </a:stretch>
            </p:blipFill>
            <p:spPr>
              <a:xfrm>
                <a:off x="2420905" y="2589669"/>
                <a:ext cx="23040" cy="18000"/>
              </a:xfrm>
              <a:prstGeom prst="rect">
                <a:avLst/>
              </a:prstGeom>
            </p:spPr>
          </p:pic>
        </mc:Fallback>
      </mc:AlternateContent>
      <p:pic>
        <p:nvPicPr>
          <p:cNvPr id="17" name="Picture 16">
            <a:extLst>
              <a:ext uri="{FF2B5EF4-FFF2-40B4-BE49-F238E27FC236}">
                <a16:creationId xmlns:a16="http://schemas.microsoft.com/office/drawing/2014/main" id="{BCD5D458-5430-4929-A8CC-9AFFFE816A23}"/>
              </a:ext>
            </a:extLst>
          </p:cNvPr>
          <p:cNvPicPr>
            <a:picLocks noChangeAspect="1"/>
          </p:cNvPicPr>
          <p:nvPr/>
        </p:nvPicPr>
        <p:blipFill>
          <a:blip r:embed="rId15"/>
          <a:stretch>
            <a:fillRect/>
          </a:stretch>
        </p:blipFill>
        <p:spPr>
          <a:xfrm>
            <a:off x="206374" y="1882044"/>
            <a:ext cx="7639050" cy="3314700"/>
          </a:xfrm>
          <a:prstGeom prst="rect">
            <a:avLst/>
          </a:prstGeom>
        </p:spPr>
      </p:pic>
    </p:spTree>
    <p:extLst>
      <p:ext uri="{BB962C8B-B14F-4D97-AF65-F5344CB8AC3E}">
        <p14:creationId xmlns:p14="http://schemas.microsoft.com/office/powerpoint/2010/main" val="417990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3" name="Rectangle 192">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 name="Oval 193">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5" name="Oval 194">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6" name="Oval 195">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7" name="Oval 196">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8" name="Oval 197">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9"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0" name="Rectangle 199">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a:t>
            </a:r>
            <a:r>
              <a:rPr lang="en-US" sz="4200" dirty="0">
                <a:effectLst>
                  <a:outerShdw blurRad="38100" dist="38100" dir="2700000" algn="tl">
                    <a:srgbClr val="000000">
                      <a:alpha val="43137"/>
                    </a:srgbClr>
                  </a:outerShdw>
                </a:effectLst>
              </a:rPr>
              <a:t>American)</a:t>
            </a:r>
            <a:endParaRPr lang="en-US" sz="4200" b="0" i="0" kern="1200" dirty="0">
              <a:solidFill>
                <a:schemeClr val="bg2"/>
              </a:solidFill>
              <a:effectLst>
                <a:outerShdw blurRad="38100" dist="38100" dir="2700000" algn="tl">
                  <a:srgbClr val="000000">
                    <a:alpha val="43137"/>
                  </a:srgbClr>
                </a:outerShdw>
              </a:effectLst>
              <a:latin typeface="+mj-lt"/>
              <a:ea typeface="+mj-ea"/>
              <a:cs typeface="+mj-cs"/>
            </a:endParaRPr>
          </a:p>
        </p:txBody>
      </p:sp>
      <p:grpSp>
        <p:nvGrpSpPr>
          <p:cNvPr id="201" name="Group 200">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02" name="Rectangle 201">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3"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4"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3314" name="Picture 2">
            <a:extLst>
              <a:ext uri="{FF2B5EF4-FFF2-40B4-BE49-F238E27FC236}">
                <a16:creationId xmlns:a16="http://schemas.microsoft.com/office/drawing/2014/main" id="{1073E17A-455D-4665-985B-AB688CF13E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88" y="1027004"/>
            <a:ext cx="8118909" cy="543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5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7DD88FE-01A0-4F04-99DC-2B1140F59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DA2E9868-C728-43FF-95CC-38902E514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343043" y="402165"/>
            <a:ext cx="673865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7" name="Oval 36">
            <a:extLst>
              <a:ext uri="{FF2B5EF4-FFF2-40B4-BE49-F238E27FC236}">
                <a16:creationId xmlns:a16="http://schemas.microsoft.com/office/drawing/2014/main" id="{212A5749-6A2A-4FAF-824E-16E9569B9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9519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Freeform 5">
            <a:extLst>
              <a:ext uri="{FF2B5EF4-FFF2-40B4-BE49-F238E27FC236}">
                <a16:creationId xmlns:a16="http://schemas.microsoft.com/office/drawing/2014/main" id="{A2615BF4-8323-4853-9A41-09C4DFBC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6355223"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6" name="Freeform 5">
            <a:extLst>
              <a:ext uri="{FF2B5EF4-FFF2-40B4-BE49-F238E27FC236}">
                <a16:creationId xmlns:a16="http://schemas.microsoft.com/office/drawing/2014/main" id="{E68B4297-39F1-4DD7-A4EF-8E4E50111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51206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3" name="Oval 42">
            <a:extLst>
              <a:ext uri="{FF2B5EF4-FFF2-40B4-BE49-F238E27FC236}">
                <a16:creationId xmlns:a16="http://schemas.microsoft.com/office/drawing/2014/main" id="{7DFAF1DD-0169-4D59-8646-8EFAD90F4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1884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E45D7473-2985-4534-8629-4C76A563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88827AAF-5679-4BC3-9E29-A065B6B2BFC0}"/>
              </a:ext>
            </a:extLst>
          </p:cNvPr>
          <p:cNvSpPr>
            <a:spLocks noGrp="1"/>
          </p:cNvSpPr>
          <p:nvPr>
            <p:ph type="title"/>
          </p:nvPr>
        </p:nvSpPr>
        <p:spPr>
          <a:xfrm>
            <a:off x="8471239" y="973667"/>
            <a:ext cx="2942210" cy="4833745"/>
          </a:xfrm>
        </p:spPr>
        <p:txBody>
          <a:bodyPr>
            <a:normAutofit/>
          </a:bodyPr>
          <a:lstStyle/>
          <a:p>
            <a:r>
              <a:rPr lang="en-US">
                <a:solidFill>
                  <a:srgbClr val="EBEBEB"/>
                </a:solidFill>
              </a:rPr>
              <a:t>Presentation Layout</a:t>
            </a:r>
            <a:endParaRPr lang="en-US" dirty="0">
              <a:solidFill>
                <a:srgbClr val="EBEBEB"/>
              </a:solidFill>
            </a:endParaRPr>
          </a:p>
        </p:txBody>
      </p:sp>
      <p:sp>
        <p:nvSpPr>
          <p:cNvPr id="47" name="Rectangle 46">
            <a:extLst>
              <a:ext uri="{FF2B5EF4-FFF2-40B4-BE49-F238E27FC236}">
                <a16:creationId xmlns:a16="http://schemas.microsoft.com/office/drawing/2014/main" id="{2B8277BD-4019-4E99-866A-1EA4007EC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8" name="Content Placeholder 2">
            <a:extLst>
              <a:ext uri="{FF2B5EF4-FFF2-40B4-BE49-F238E27FC236}">
                <a16:creationId xmlns:a16="http://schemas.microsoft.com/office/drawing/2014/main" id="{9F51559D-BC73-4D50-B1B1-C704E05F3A8A}"/>
              </a:ext>
            </a:extLst>
          </p:cNvPr>
          <p:cNvGraphicFramePr>
            <a:graphicFrameLocks noGrp="1"/>
          </p:cNvGraphicFramePr>
          <p:nvPr>
            <p:ph idx="1"/>
            <p:extLst>
              <p:ext uri="{D42A27DB-BD31-4B8C-83A1-F6EECF244321}">
                <p14:modId xmlns:p14="http://schemas.microsoft.com/office/powerpoint/2010/main" val="3917824055"/>
              </p:ext>
            </p:extLst>
          </p:nvPr>
        </p:nvGraphicFramePr>
        <p:xfrm>
          <a:off x="964907" y="973667"/>
          <a:ext cx="6116795" cy="4928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7027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4" name="Rectangle 93">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Oval 98">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Oval 100">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Oval 101">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 name="Oval 102">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4"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5" name="Rectangle 104">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(Others)</a:t>
            </a:r>
          </a:p>
        </p:txBody>
      </p:sp>
      <p:grpSp>
        <p:nvGrpSpPr>
          <p:cNvPr id="106" name="Group 10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07" name="Rectangle 10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4338" name="Picture 2">
            <a:extLst>
              <a:ext uri="{FF2B5EF4-FFF2-40B4-BE49-F238E27FC236}">
                <a16:creationId xmlns:a16="http://schemas.microsoft.com/office/drawing/2014/main" id="{8C9A2F8D-CB90-47D1-BA40-54F4881662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659" y="820729"/>
            <a:ext cx="8196517" cy="5635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60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364" name="Group 134">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36" name="Rectangle 135">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Oval 136">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8" name="Oval 137">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9" name="Oval 138">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0" name="Oval 139">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1" name="Oval 140">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365" name="Rectangle 143">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fontScale="90000"/>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Most Repeated Words in Negative Tweets (Overall)</a:t>
            </a:r>
          </a:p>
        </p:txBody>
      </p:sp>
      <p:grpSp>
        <p:nvGrpSpPr>
          <p:cNvPr id="15366" name="Group 14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47" name="Rectangle 14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4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5362" name="Picture 2">
            <a:extLst>
              <a:ext uri="{FF2B5EF4-FFF2-40B4-BE49-F238E27FC236}">
                <a16:creationId xmlns:a16="http://schemas.microsoft.com/office/drawing/2014/main" id="{E2B5BC06-8886-4013-9EDA-5424E6C8E7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060" y="1256408"/>
            <a:ext cx="7878837" cy="413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87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462" name="Group 136">
            <a:extLst>
              <a:ext uri="{FF2B5EF4-FFF2-40B4-BE49-F238E27FC236}">
                <a16:creationId xmlns:a16="http://schemas.microsoft.com/office/drawing/2014/main" id="{CD950F15-6D99-47E2-B154-2C00E88EA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463" name="Rectangle 137">
              <a:extLst>
                <a:ext uri="{FF2B5EF4-FFF2-40B4-BE49-F238E27FC236}">
                  <a16:creationId xmlns:a16="http://schemas.microsoft.com/office/drawing/2014/main" id="{1A14C901-D8C8-4CD1-AAA5-1A817CF01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64" name="Oval 138">
              <a:extLst>
                <a:ext uri="{FF2B5EF4-FFF2-40B4-BE49-F238E27FC236}">
                  <a16:creationId xmlns:a16="http://schemas.microsoft.com/office/drawing/2014/main" id="{197C4951-D8F5-46FB-8B71-68812534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5" name="Oval 139">
              <a:extLst>
                <a:ext uri="{FF2B5EF4-FFF2-40B4-BE49-F238E27FC236}">
                  <a16:creationId xmlns:a16="http://schemas.microsoft.com/office/drawing/2014/main" id="{F86A28D8-A49D-4FCF-A23D-E67EB998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6" name="Oval 140">
              <a:extLst>
                <a:ext uri="{FF2B5EF4-FFF2-40B4-BE49-F238E27FC236}">
                  <a16:creationId xmlns:a16="http://schemas.microsoft.com/office/drawing/2014/main" id="{E5457A18-54B4-4D19-8822-970FB0CF6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7" name="Oval 141">
              <a:extLst>
                <a:ext uri="{FF2B5EF4-FFF2-40B4-BE49-F238E27FC236}">
                  <a16:creationId xmlns:a16="http://schemas.microsoft.com/office/drawing/2014/main" id="{2FD1E74F-5193-4410-8D57-F2F44EDB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3A60DA7D-DF3C-42E6-B8E7-CA05113A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Freeform 5">
              <a:extLst>
                <a:ext uri="{FF2B5EF4-FFF2-40B4-BE49-F238E27FC236}">
                  <a16:creationId xmlns:a16="http://schemas.microsoft.com/office/drawing/2014/main" id="{49DD32C2-73A0-44F9-A340-1E4DBD5213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6" name="Rectangle 145">
            <a:extLst>
              <a:ext uri="{FF2B5EF4-FFF2-40B4-BE49-F238E27FC236}">
                <a16:creationId xmlns:a16="http://schemas.microsoft.com/office/drawing/2014/main" id="{4FE4FEFB-1CF6-42E6-A494-774587540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468" name="Rectangle 147">
            <a:extLst>
              <a:ext uri="{FF2B5EF4-FFF2-40B4-BE49-F238E27FC236}">
                <a16:creationId xmlns:a16="http://schemas.microsoft.com/office/drawing/2014/main" id="{96CE3EAE-806C-4E7B-A488-876752177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0" name="Oval 149">
            <a:extLst>
              <a:ext uri="{FF2B5EF4-FFF2-40B4-BE49-F238E27FC236}">
                <a16:creationId xmlns:a16="http://schemas.microsoft.com/office/drawing/2014/main" id="{834478A1-1CB1-4FD1-B6CC-D6830657A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2" name="Oval 151">
            <a:extLst>
              <a:ext uri="{FF2B5EF4-FFF2-40B4-BE49-F238E27FC236}">
                <a16:creationId xmlns:a16="http://schemas.microsoft.com/office/drawing/2014/main" id="{4FE86CB6-F0BE-49A6-80C4-818FD4FCB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4" name="Freeform 5">
            <a:extLst>
              <a:ext uri="{FF2B5EF4-FFF2-40B4-BE49-F238E27FC236}">
                <a16:creationId xmlns:a16="http://schemas.microsoft.com/office/drawing/2014/main" id="{10407C14-94AC-4705-AA56-537871C30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6" name="Freeform 5">
            <a:extLst>
              <a:ext uri="{FF2B5EF4-FFF2-40B4-BE49-F238E27FC236}">
                <a16:creationId xmlns:a16="http://schemas.microsoft.com/office/drawing/2014/main" id="{F628C334-2D10-4CEE-BAEF-C9CFB49C9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800000">
            <a:off x="457200" y="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8" name="Freeform 5">
            <a:extLst>
              <a:ext uri="{FF2B5EF4-FFF2-40B4-BE49-F238E27FC236}">
                <a16:creationId xmlns:a16="http://schemas.microsoft.com/office/drawing/2014/main" id="{34F7D70F-5AAF-4272-AE65-4A2C73A13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nSpc>
                <a:spcPct val="90000"/>
              </a:lnSpc>
            </a:pPr>
            <a:r>
              <a:rPr lang="en-US" sz="3800">
                <a:effectLst>
                  <a:outerShdw blurRad="38100" dist="38100" dir="2700000" algn="tl">
                    <a:srgbClr val="000000">
                      <a:alpha val="43137"/>
                    </a:srgbClr>
                  </a:outerShdw>
                </a:effectLst>
              </a:rPr>
              <a:t>Most Repeated Words in Negative Tweets (American)</a:t>
            </a:r>
          </a:p>
        </p:txBody>
      </p:sp>
      <p:pic>
        <p:nvPicPr>
          <p:cNvPr id="19460" name="Picture 4">
            <a:extLst>
              <a:ext uri="{FF2B5EF4-FFF2-40B4-BE49-F238E27FC236}">
                <a16:creationId xmlns:a16="http://schemas.microsoft.com/office/drawing/2014/main" id="{F2875331-8131-4BEC-9D78-AEA86C39DB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1110" y="763811"/>
            <a:ext cx="5448111" cy="2860258"/>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6DF9B5BE-F531-4301-81F9-7BEBF4E71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TextBox 47">
            <a:extLst>
              <a:ext uri="{FF2B5EF4-FFF2-40B4-BE49-F238E27FC236}">
                <a16:creationId xmlns:a16="http://schemas.microsoft.com/office/drawing/2014/main" id="{EB168A74-6602-490B-A779-047AA94A2123}"/>
              </a:ext>
            </a:extLst>
          </p:cNvPr>
          <p:cNvSpPr txBox="1"/>
          <p:nvPr/>
        </p:nvSpPr>
        <p:spPr>
          <a:xfrm>
            <a:off x="8151812" y="370685"/>
            <a:ext cx="9144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2015</a:t>
            </a:r>
          </a:p>
        </p:txBody>
      </p:sp>
      <p:pic>
        <p:nvPicPr>
          <p:cNvPr id="19458" name="Picture 2">
            <a:extLst>
              <a:ext uri="{FF2B5EF4-FFF2-40B4-BE49-F238E27FC236}">
                <a16:creationId xmlns:a16="http://schemas.microsoft.com/office/drawing/2014/main" id="{69BBD806-20ED-483D-9B0D-D05979336B2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72946" y="783489"/>
            <a:ext cx="5370123" cy="2819314"/>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B795F33D-928A-4EF5-A056-D8D06FC0F286}"/>
              </a:ext>
            </a:extLst>
          </p:cNvPr>
          <p:cNvSpPr txBox="1"/>
          <p:nvPr/>
        </p:nvSpPr>
        <p:spPr>
          <a:xfrm>
            <a:off x="2827965" y="336062"/>
            <a:ext cx="9144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2019</a:t>
            </a:r>
          </a:p>
        </p:txBody>
      </p:sp>
    </p:spTree>
    <p:extLst>
      <p:ext uri="{BB962C8B-B14F-4D97-AF65-F5344CB8AC3E}">
        <p14:creationId xmlns:p14="http://schemas.microsoft.com/office/powerpoint/2010/main" val="4055102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4200" b="0" i="0" kern="1200" dirty="0" err="1">
                <a:solidFill>
                  <a:srgbClr val="FFFF00"/>
                </a:solidFill>
                <a:effectLst>
                  <a:outerShdw blurRad="38100" dist="38100" dir="2700000" algn="tl">
                    <a:srgbClr val="000000">
                      <a:alpha val="43137"/>
                    </a:srgbClr>
                  </a:outerShdw>
                </a:effectLst>
                <a:latin typeface="+mj-lt"/>
                <a:ea typeface="+mj-ea"/>
                <a:cs typeface="+mj-cs"/>
              </a:rPr>
              <a:t>count_words</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0482" name="Picture 2">
            <a:extLst>
              <a:ext uri="{FF2B5EF4-FFF2-40B4-BE49-F238E27FC236}">
                <a16:creationId xmlns:a16="http://schemas.microsoft.com/office/drawing/2014/main" id="{15C4A2E8-7922-4A07-9463-3003CCDA79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1481" y="1251036"/>
            <a:ext cx="11109038" cy="3638209"/>
          </a:xfrm>
          <a:prstGeom prst="roundRect">
            <a:avLst>
              <a:gd name="adj" fmla="val 0"/>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54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fontScale="90000"/>
          </a:bodyPr>
          <a:lstStyle/>
          <a:p>
            <a:pPr algn="ct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4200" b="0" i="0" kern="1200" dirty="0" err="1">
                <a:solidFill>
                  <a:srgbClr val="FFFF00"/>
                </a:solidFill>
                <a:effectLst>
                  <a:outerShdw blurRad="38100" dist="38100" dir="2700000" algn="tl">
                    <a:srgbClr val="000000">
                      <a:alpha val="43137"/>
                    </a:srgbClr>
                  </a:outerShdw>
                </a:effectLst>
                <a:latin typeface="+mj-lt"/>
                <a:ea typeface="+mj-ea"/>
                <a:cs typeface="+mj-cs"/>
              </a:rPr>
              <a:t>count_</a:t>
            </a:r>
            <a:r>
              <a:rPr lang="en-US" sz="4200" dirty="0" err="1">
                <a:solidFill>
                  <a:srgbClr val="FFFF00"/>
                </a:solidFill>
                <a:effectLst>
                  <a:outerShdw blurRad="38100" dist="38100" dir="2700000" algn="tl">
                    <a:srgbClr val="000000">
                      <a:alpha val="43137"/>
                    </a:srgbClr>
                  </a:outerShdw>
                </a:effectLst>
              </a:rPr>
              <a:t>mentions</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1508" name="Picture 4">
            <a:extLst>
              <a:ext uri="{FF2B5EF4-FFF2-40B4-BE49-F238E27FC236}">
                <a16:creationId xmlns:a16="http://schemas.microsoft.com/office/drawing/2014/main" id="{3C58C51E-11A4-47A0-9A98-6BA390DC9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2" y="1381082"/>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253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fontScale="90000"/>
          </a:bodyPr>
          <a:lstStyle/>
          <a:p>
            <a:pPr algn="ct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4200" b="0" i="0" kern="1200" dirty="0" err="1">
                <a:solidFill>
                  <a:srgbClr val="FFFF00"/>
                </a:solidFill>
                <a:effectLst>
                  <a:outerShdw blurRad="38100" dist="38100" dir="2700000" algn="tl">
                    <a:srgbClr val="000000">
                      <a:alpha val="43137"/>
                    </a:srgbClr>
                  </a:outerShdw>
                </a:effectLst>
                <a:latin typeface="+mj-lt"/>
                <a:ea typeface="+mj-ea"/>
                <a:cs typeface="+mj-cs"/>
              </a:rPr>
              <a:t>count_hashtags</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2530" name="Picture 2">
            <a:extLst>
              <a:ext uri="{FF2B5EF4-FFF2-40B4-BE49-F238E27FC236}">
                <a16:creationId xmlns:a16="http://schemas.microsoft.com/office/drawing/2014/main" id="{E2E825F1-CBCA-4064-B201-6F8C4EFEE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542963"/>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34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b="0" i="0" kern="1200" dirty="0">
                <a:solidFill>
                  <a:srgbClr val="FFFF00"/>
                </a:solidFill>
                <a:effectLst>
                  <a:outerShdw blurRad="38100" dist="38100" dir="2700000" algn="tl">
                    <a:srgbClr val="000000">
                      <a:alpha val="43137"/>
                    </a:srgbClr>
                  </a:outerShdw>
                </a:effectLst>
                <a:latin typeface="+mj-lt"/>
                <a:ea typeface="+mj-ea"/>
                <a:cs typeface="+mj-cs"/>
              </a:rPr>
              <a:t>(</a:t>
            </a:r>
            <a:r>
              <a:rPr lang="en-US" b="0" i="0" kern="1200" dirty="0" err="1">
                <a:solidFill>
                  <a:srgbClr val="FFFF00"/>
                </a:solidFill>
                <a:effectLst>
                  <a:outerShdw blurRad="38100" dist="38100" dir="2700000" algn="tl">
                    <a:srgbClr val="000000">
                      <a:alpha val="43137"/>
                    </a:srgbClr>
                  </a:outerShdw>
                </a:effectLst>
                <a:latin typeface="+mj-lt"/>
                <a:ea typeface="+mj-ea"/>
                <a:cs typeface="+mj-cs"/>
              </a:rPr>
              <a:t>count_ca</a:t>
            </a:r>
            <a:r>
              <a:rPr lang="en-US" dirty="0" err="1">
                <a:solidFill>
                  <a:srgbClr val="FFFF00"/>
                </a:solidFill>
                <a:effectLst>
                  <a:outerShdw blurRad="38100" dist="38100" dir="2700000" algn="tl">
                    <a:srgbClr val="000000">
                      <a:alpha val="43137"/>
                    </a:srgbClr>
                  </a:outerShdw>
                </a:effectLst>
              </a:rPr>
              <a:t>pital_words</a:t>
            </a:r>
            <a:r>
              <a:rPr lang="en-US"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3554" name="Picture 2">
            <a:extLst>
              <a:ext uri="{FF2B5EF4-FFF2-40B4-BE49-F238E27FC236}">
                <a16:creationId xmlns:a16="http://schemas.microsoft.com/office/drawing/2014/main" id="{A059025E-D165-4D5B-85BB-2B1825480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29911"/>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687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3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3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3200" b="0" i="0" kern="1200" dirty="0" err="1">
                <a:solidFill>
                  <a:srgbClr val="FFFF00"/>
                </a:solidFill>
                <a:effectLst>
                  <a:outerShdw blurRad="38100" dist="38100" dir="2700000" algn="tl">
                    <a:srgbClr val="000000">
                      <a:alpha val="43137"/>
                    </a:srgbClr>
                  </a:outerShdw>
                </a:effectLst>
                <a:latin typeface="+mj-lt"/>
                <a:ea typeface="+mj-ea"/>
                <a:cs typeface="+mj-cs"/>
              </a:rPr>
              <a:t>count_excl_quest_marks</a:t>
            </a:r>
            <a:r>
              <a:rPr lang="en-US" sz="3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4578" name="Picture 2">
            <a:extLst>
              <a:ext uri="{FF2B5EF4-FFF2-40B4-BE49-F238E27FC236}">
                <a16:creationId xmlns:a16="http://schemas.microsoft.com/office/drawing/2014/main" id="{09A97B23-BFD1-49FD-9956-E35A0D9B6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19163"/>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211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4200" b="0" i="0" kern="1200" dirty="0" err="1">
                <a:solidFill>
                  <a:srgbClr val="FFFF00"/>
                </a:solidFill>
                <a:effectLst>
                  <a:outerShdw blurRad="38100" dist="38100" dir="2700000" algn="tl">
                    <a:srgbClr val="000000">
                      <a:alpha val="43137"/>
                    </a:srgbClr>
                  </a:outerShdw>
                </a:effectLst>
                <a:latin typeface="+mj-lt"/>
                <a:ea typeface="+mj-ea"/>
                <a:cs typeface="+mj-cs"/>
              </a:rPr>
              <a:t>count_ur</a:t>
            </a:r>
            <a:r>
              <a:rPr lang="en-US" sz="4200" dirty="0" err="1">
                <a:solidFill>
                  <a:srgbClr val="FFFF00"/>
                </a:solidFill>
                <a:effectLst>
                  <a:outerShdw blurRad="38100" dist="38100" dir="2700000" algn="tl">
                    <a:srgbClr val="000000">
                      <a:alpha val="43137"/>
                    </a:srgbClr>
                  </a:outerShdw>
                </a:effectLst>
              </a:rPr>
              <a:t>ls</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5602" name="Picture 2">
            <a:extLst>
              <a:ext uri="{FF2B5EF4-FFF2-40B4-BE49-F238E27FC236}">
                <a16:creationId xmlns:a16="http://schemas.microsoft.com/office/drawing/2014/main" id="{20278944-B776-4989-8B90-4E27A0048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32280"/>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4200" b="0" i="0" kern="1200" dirty="0" err="1">
                <a:solidFill>
                  <a:srgbClr val="FFFF00"/>
                </a:solidFill>
                <a:effectLst>
                  <a:outerShdw blurRad="38100" dist="38100" dir="2700000" algn="tl">
                    <a:srgbClr val="000000">
                      <a:alpha val="43137"/>
                    </a:srgbClr>
                  </a:outerShdw>
                </a:effectLst>
                <a:latin typeface="+mj-lt"/>
                <a:ea typeface="+mj-ea"/>
                <a:cs typeface="+mj-cs"/>
              </a:rPr>
              <a:t>count_emojis</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6626" name="Picture 2">
            <a:extLst>
              <a:ext uri="{FF2B5EF4-FFF2-40B4-BE49-F238E27FC236}">
                <a16:creationId xmlns:a16="http://schemas.microsoft.com/office/drawing/2014/main" id="{AFDDB170-116D-4BDA-8D01-79C0609E2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44312"/>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823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58F6C8D0-A995-45FF-B149-BDE2869A26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8" y="0"/>
            <a:ext cx="12193588" cy="6861555"/>
            <a:chOff x="-1588" y="0"/>
            <a:chExt cx="12193588" cy="6861555"/>
          </a:xfrm>
        </p:grpSpPr>
        <p:sp>
          <p:nvSpPr>
            <p:cNvPr id="140" name="Rectangle 139">
              <a:extLst>
                <a:ext uri="{FF2B5EF4-FFF2-40B4-BE49-F238E27FC236}">
                  <a16:creationId xmlns:a16="http://schemas.microsoft.com/office/drawing/2014/main" id="{03AC3D4E-4E10-48A1-B3F8-861E27E2D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Oval 140">
              <a:extLst>
                <a:ext uri="{FF2B5EF4-FFF2-40B4-BE49-F238E27FC236}">
                  <a16:creationId xmlns:a16="http://schemas.microsoft.com/office/drawing/2014/main" id="{1CEC22A4-D648-4B53-8907-0C503079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Oval 141">
              <a:extLst>
                <a:ext uri="{FF2B5EF4-FFF2-40B4-BE49-F238E27FC236}">
                  <a16:creationId xmlns:a16="http://schemas.microsoft.com/office/drawing/2014/main" id="{C00E35F6-56B1-4DFA-ABF7-9FDED6F74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C9B53944-CFCC-446A-9F6F-3222B635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Freeform 5">
              <a:extLst>
                <a:ext uri="{FF2B5EF4-FFF2-40B4-BE49-F238E27FC236}">
                  <a16:creationId xmlns:a16="http://schemas.microsoft.com/office/drawing/2014/main" id="{9F29F387-EDFF-4D6A-8BAE-4FE82FF23E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C1C562F-E07A-45C1-AD2A-477028DD4C40}"/>
              </a:ext>
            </a:extLst>
          </p:cNvPr>
          <p:cNvSpPr>
            <a:spLocks noGrp="1"/>
          </p:cNvSpPr>
          <p:nvPr>
            <p:ph type="title"/>
          </p:nvPr>
        </p:nvSpPr>
        <p:spPr>
          <a:xfrm>
            <a:off x="639098" y="629265"/>
            <a:ext cx="6072776" cy="1622322"/>
          </a:xfrm>
        </p:spPr>
        <p:txBody>
          <a:bodyPr vert="horz" lIns="91440" tIns="45720" rIns="91440" bIns="45720" rtlCol="0">
            <a:normAutofit/>
          </a:bodyPr>
          <a:lstStyle/>
          <a:p>
            <a:r>
              <a:rPr lang="en-US" b="0" i="0" kern="1200">
                <a:latin typeface="+mj-lt"/>
                <a:ea typeface="+mj-ea"/>
                <a:cs typeface="+mj-cs"/>
              </a:rPr>
              <a:t>Introduction</a:t>
            </a:r>
          </a:p>
        </p:txBody>
      </p:sp>
      <p:pic>
        <p:nvPicPr>
          <p:cNvPr id="2052" name="Picture 4" descr="Image result for frustrated airline passengers">
            <a:extLst>
              <a:ext uri="{FF2B5EF4-FFF2-40B4-BE49-F238E27FC236}">
                <a16:creationId xmlns:a16="http://schemas.microsoft.com/office/drawing/2014/main" id="{3FA19F4A-5597-4C30-B34C-A9D7BB6BB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86" r="-1" b="-1"/>
          <a:stretch/>
        </p:blipFill>
        <p:spPr bwMode="auto">
          <a:xfrm>
            <a:off x="7418226" y="645107"/>
            <a:ext cx="4125317" cy="271038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249D5706-E8D1-4AF2-B66A-3A78BE1E3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id="{240967D5-EAF3-450B-A0CA-B116D0C87002}"/>
              </a:ext>
            </a:extLst>
          </p:cNvPr>
          <p:cNvSpPr>
            <a:spLocks noGrp="1"/>
          </p:cNvSpPr>
          <p:nvPr>
            <p:ph idx="1"/>
          </p:nvPr>
        </p:nvSpPr>
        <p:spPr>
          <a:xfrm>
            <a:off x="657733" y="1828800"/>
            <a:ext cx="6072776" cy="3811740"/>
          </a:xfrm>
        </p:spPr>
        <p:txBody>
          <a:bodyPr vert="horz" lIns="91440" tIns="45720" rIns="91440" bIns="45720" rtlCol="0" anchor="ctr">
            <a:normAutofit/>
          </a:bodyPr>
          <a:lstStyle/>
          <a:p>
            <a:pPr marL="285750" indent="-285750"/>
            <a:r>
              <a:rPr lang="en-US" dirty="0">
                <a:solidFill>
                  <a:schemeClr val="bg1"/>
                </a:solidFill>
              </a:rPr>
              <a:t>The growth in air traffic passengers demand is steadily increasing every year. This is an opportunity for airline companies to grow and generate more revenues.</a:t>
            </a:r>
          </a:p>
          <a:p>
            <a:pPr marL="285750" indent="-285750"/>
            <a:r>
              <a:rPr lang="en-US" dirty="0">
                <a:solidFill>
                  <a:schemeClr val="bg1"/>
                </a:solidFill>
              </a:rPr>
              <a:t>Approximately 70M passengers monthly are flaying on US airlines.</a:t>
            </a:r>
          </a:p>
          <a:p>
            <a:pPr marL="285750" indent="-285750"/>
            <a:r>
              <a:rPr lang="en-US" dirty="0">
                <a:solidFill>
                  <a:schemeClr val="bg1"/>
                </a:solidFill>
              </a:rPr>
              <a:t>In this analysis two data sets will be used:</a:t>
            </a:r>
          </a:p>
          <a:p>
            <a:pPr lvl="1" fontAlgn="base"/>
            <a:r>
              <a:rPr lang="en-US" dirty="0">
                <a:solidFill>
                  <a:schemeClr val="bg1"/>
                </a:solidFill>
              </a:rPr>
              <a:t>Twitter US Airline Sentiment (Feb 2015) (14.5k tweets)</a:t>
            </a:r>
          </a:p>
          <a:p>
            <a:pPr lvl="1" fontAlgn="base"/>
            <a:r>
              <a:rPr lang="en-US" dirty="0">
                <a:solidFill>
                  <a:schemeClr val="bg1"/>
                </a:solidFill>
              </a:rPr>
              <a:t>Self Scrapped data from tweeter (Dec 2019) (4k tweets)</a:t>
            </a:r>
          </a:p>
        </p:txBody>
      </p:sp>
      <p:pic>
        <p:nvPicPr>
          <p:cNvPr id="2054" name="Picture 6" descr="Image result for number of airline passengers in us 2019">
            <a:extLst>
              <a:ext uri="{FF2B5EF4-FFF2-40B4-BE49-F238E27FC236}">
                <a16:creationId xmlns:a16="http://schemas.microsoft.com/office/drawing/2014/main" id="{81FB944E-C865-43F4-9B89-8396232611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3732"/>
          <a:stretch/>
        </p:blipFill>
        <p:spPr bwMode="auto">
          <a:xfrm>
            <a:off x="7418226" y="3520086"/>
            <a:ext cx="4125317" cy="271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49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6E96C53-1010-48EB-8728-70CB58236E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5EE899E0-D27A-454B-8E91-14A292422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4EDF8A7C-C5E2-42D4-884A-EC7DE68E7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80ADD528-121C-4D05-B77B-54B31D7BA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E7CF2869-5CDD-4AD2-8AC0-4AE179D39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6" name="Freeform 5">
              <a:extLst>
                <a:ext uri="{FF2B5EF4-FFF2-40B4-BE49-F238E27FC236}">
                  <a16:creationId xmlns:a16="http://schemas.microsoft.com/office/drawing/2014/main" id="{0FD2D0A6-D3D4-4573-AD6B-2B5DBFF0C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7" name="Freeform 5">
              <a:extLst>
                <a:ext uri="{FF2B5EF4-FFF2-40B4-BE49-F238E27FC236}">
                  <a16:creationId xmlns:a16="http://schemas.microsoft.com/office/drawing/2014/main" id="{39749B2A-2C8D-45C7-A857-30307A089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8" name="Freeform 5">
              <a:extLst>
                <a:ext uri="{FF2B5EF4-FFF2-40B4-BE49-F238E27FC236}">
                  <a16:creationId xmlns:a16="http://schemas.microsoft.com/office/drawing/2014/main" id="{FEC28B8C-B40C-4618-823B-C6D730FE8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639098" y="629265"/>
            <a:ext cx="5132438" cy="1622322"/>
          </a:xfrm>
        </p:spPr>
        <p:txBody>
          <a:bodyPr>
            <a:normAutofit/>
          </a:bodyPr>
          <a:lstStyle/>
          <a:p>
            <a:r>
              <a:rPr lang="en-US" dirty="0"/>
              <a:t>Prediction Model</a:t>
            </a:r>
          </a:p>
        </p:txBody>
      </p:sp>
      <p:sp>
        <p:nvSpPr>
          <p:cNvPr id="5" name="Content Placeholder 4">
            <a:extLst>
              <a:ext uri="{FF2B5EF4-FFF2-40B4-BE49-F238E27FC236}">
                <a16:creationId xmlns:a16="http://schemas.microsoft.com/office/drawing/2014/main" id="{61C6C705-88B5-4E95-97DD-EC8750B30C0C}"/>
              </a:ext>
            </a:extLst>
          </p:cNvPr>
          <p:cNvSpPr>
            <a:spLocks noGrp="1"/>
          </p:cNvSpPr>
          <p:nvPr>
            <p:ph idx="1"/>
          </p:nvPr>
        </p:nvSpPr>
        <p:spPr>
          <a:xfrm>
            <a:off x="639098" y="1802778"/>
            <a:ext cx="5132439" cy="3811742"/>
          </a:xfrm>
        </p:spPr>
        <p:txBody>
          <a:bodyPr anchor="ctr">
            <a:normAutofit/>
          </a:bodyPr>
          <a:lstStyle/>
          <a:p>
            <a:r>
              <a:rPr lang="en-US" dirty="0">
                <a:solidFill>
                  <a:schemeClr val="bg1"/>
                </a:solidFill>
              </a:rPr>
              <a:t>Counter Vectorizer and </a:t>
            </a:r>
            <a:r>
              <a:rPr lang="en-US" dirty="0" err="1">
                <a:solidFill>
                  <a:schemeClr val="bg1"/>
                </a:solidFill>
              </a:rPr>
              <a:t>Tf-idf</a:t>
            </a:r>
            <a:r>
              <a:rPr lang="en-US" dirty="0">
                <a:solidFill>
                  <a:schemeClr val="bg1"/>
                </a:solidFill>
              </a:rPr>
              <a:t> will be compared together with 3 supervised learning classifiers (Multinomial Naïve Bayes, Logistic Regression, and Random Forest Classifier).</a:t>
            </a:r>
          </a:p>
          <a:p>
            <a:r>
              <a:rPr lang="en-US" dirty="0">
                <a:solidFill>
                  <a:schemeClr val="bg1"/>
                </a:solidFill>
              </a:rPr>
              <a:t>Grid search with 5-folds cross validation will be used to find the best combination and best parameters for the classifiers. </a:t>
            </a:r>
          </a:p>
        </p:txBody>
      </p:sp>
      <p:pic>
        <p:nvPicPr>
          <p:cNvPr id="27650" name="Picture 2" descr="Image result for algorithms">
            <a:extLst>
              <a:ext uri="{FF2B5EF4-FFF2-40B4-BE49-F238E27FC236}">
                <a16:creationId xmlns:a16="http://schemas.microsoft.com/office/drawing/2014/main" id="{469231C1-E741-4962-8375-6ECF5D39D0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37" r="31788"/>
          <a:stretch/>
        </p:blipFill>
        <p:spPr bwMode="auto">
          <a:xfrm>
            <a:off x="6700827" y="645106"/>
            <a:ext cx="4842716" cy="5585369"/>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10CC18C0-9A66-45AE-B534-B8D29AFEA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7626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p:txBody>
          <a:bodyPr/>
          <a:lstStyle/>
          <a:p>
            <a:r>
              <a:rPr lang="en-US" dirty="0"/>
              <a:t>Prediction Model Selection</a:t>
            </a:r>
          </a:p>
        </p:txBody>
      </p:sp>
      <p:graphicFrame>
        <p:nvGraphicFramePr>
          <p:cNvPr id="4" name="Table 4">
            <a:extLst>
              <a:ext uri="{FF2B5EF4-FFF2-40B4-BE49-F238E27FC236}">
                <a16:creationId xmlns:a16="http://schemas.microsoft.com/office/drawing/2014/main" id="{F87A4FA0-8122-46AD-ADE0-36B4E5472AE0}"/>
              </a:ext>
            </a:extLst>
          </p:cNvPr>
          <p:cNvGraphicFramePr>
            <a:graphicFrameLocks noGrp="1"/>
          </p:cNvGraphicFramePr>
          <p:nvPr>
            <p:ph idx="1"/>
            <p:extLst>
              <p:ext uri="{D42A27DB-BD31-4B8C-83A1-F6EECF244321}">
                <p14:modId xmlns:p14="http://schemas.microsoft.com/office/powerpoint/2010/main" val="3836690447"/>
              </p:ext>
            </p:extLst>
          </p:nvPr>
        </p:nvGraphicFramePr>
        <p:xfrm>
          <a:off x="1154954" y="2372846"/>
          <a:ext cx="9812557" cy="4184365"/>
        </p:xfrm>
        <a:graphic>
          <a:graphicData uri="http://schemas.openxmlformats.org/drawingml/2006/table">
            <a:tbl>
              <a:tblPr firstRow="1" bandRow="1">
                <a:tableStyleId>{5C22544A-7EE6-4342-B048-85BDC9FD1C3A}</a:tableStyleId>
              </a:tblPr>
              <a:tblGrid>
                <a:gridCol w="1594168">
                  <a:extLst>
                    <a:ext uri="{9D8B030D-6E8A-4147-A177-3AD203B41FA5}">
                      <a16:colId xmlns:a16="http://schemas.microsoft.com/office/drawing/2014/main" val="2081471603"/>
                    </a:ext>
                  </a:extLst>
                </a:gridCol>
                <a:gridCol w="2129751">
                  <a:extLst>
                    <a:ext uri="{9D8B030D-6E8A-4147-A177-3AD203B41FA5}">
                      <a16:colId xmlns:a16="http://schemas.microsoft.com/office/drawing/2014/main" val="2928654351"/>
                    </a:ext>
                  </a:extLst>
                </a:gridCol>
                <a:gridCol w="2029546">
                  <a:extLst>
                    <a:ext uri="{9D8B030D-6E8A-4147-A177-3AD203B41FA5}">
                      <a16:colId xmlns:a16="http://schemas.microsoft.com/office/drawing/2014/main" val="2190054246"/>
                    </a:ext>
                  </a:extLst>
                </a:gridCol>
                <a:gridCol w="2029546">
                  <a:extLst>
                    <a:ext uri="{9D8B030D-6E8A-4147-A177-3AD203B41FA5}">
                      <a16:colId xmlns:a16="http://schemas.microsoft.com/office/drawing/2014/main" val="2416804995"/>
                    </a:ext>
                  </a:extLst>
                </a:gridCol>
                <a:gridCol w="2029546">
                  <a:extLst>
                    <a:ext uri="{9D8B030D-6E8A-4147-A177-3AD203B41FA5}">
                      <a16:colId xmlns:a16="http://schemas.microsoft.com/office/drawing/2014/main" val="3184445263"/>
                    </a:ext>
                  </a:extLst>
                </a:gridCol>
              </a:tblGrid>
              <a:tr h="1016497">
                <a:tc>
                  <a:txBody>
                    <a:bodyPr/>
                    <a:lstStyle/>
                    <a:p>
                      <a:pPr algn="ctr"/>
                      <a:r>
                        <a:rPr lang="en-US" dirty="0"/>
                        <a:t>Model</a:t>
                      </a:r>
                    </a:p>
                  </a:txBody>
                  <a:tcPr anchor="ctr">
                    <a:solidFill>
                      <a:srgbClr val="002060"/>
                    </a:solidFill>
                  </a:tcPr>
                </a:tc>
                <a:tc>
                  <a:txBody>
                    <a:bodyPr/>
                    <a:lstStyle/>
                    <a:p>
                      <a:pPr algn="ctr"/>
                      <a:r>
                        <a:rPr lang="en-US" dirty="0"/>
                        <a:t>Accuracy</a:t>
                      </a:r>
                    </a:p>
                    <a:p>
                      <a:pPr algn="ctr"/>
                      <a:r>
                        <a:rPr lang="en-US" dirty="0"/>
                        <a:t>(Best Cross-Validation)</a:t>
                      </a:r>
                    </a:p>
                  </a:txBody>
                  <a:tcPr anchor="ctr">
                    <a:solidFill>
                      <a:srgbClr val="002060"/>
                    </a:solidFill>
                  </a:tcPr>
                </a:tc>
                <a:tc>
                  <a:txBody>
                    <a:bodyPr/>
                    <a:lstStyle/>
                    <a:p>
                      <a:pPr algn="ctr"/>
                      <a:r>
                        <a:rPr lang="en-US" dirty="0"/>
                        <a:t>Precision</a:t>
                      </a:r>
                    </a:p>
                  </a:txBody>
                  <a:tcPr anchor="ctr">
                    <a:solidFill>
                      <a:srgbClr val="002060"/>
                    </a:solidFill>
                  </a:tcPr>
                </a:tc>
                <a:tc>
                  <a:txBody>
                    <a:bodyPr/>
                    <a:lstStyle/>
                    <a:p>
                      <a:pPr algn="ctr"/>
                      <a:r>
                        <a:rPr lang="en-US" dirty="0"/>
                        <a:t>Recall</a:t>
                      </a:r>
                    </a:p>
                  </a:txBody>
                  <a:tcPr anchor="ctr">
                    <a:solidFill>
                      <a:srgbClr val="002060"/>
                    </a:solidFill>
                  </a:tcPr>
                </a:tc>
                <a:tc>
                  <a:txBody>
                    <a:bodyPr/>
                    <a:lstStyle/>
                    <a:p>
                      <a:pPr algn="ctr"/>
                      <a:r>
                        <a:rPr lang="en-US" dirty="0"/>
                        <a:t>F1-Score</a:t>
                      </a:r>
                    </a:p>
                  </a:txBody>
                  <a:tcPr anchor="ctr">
                    <a:solidFill>
                      <a:srgbClr val="002060"/>
                    </a:solidFill>
                  </a:tcPr>
                </a:tc>
                <a:extLst>
                  <a:ext uri="{0D108BD9-81ED-4DB2-BD59-A6C34878D82A}">
                    <a16:rowId xmlns:a16="http://schemas.microsoft.com/office/drawing/2014/main" val="104311272"/>
                  </a:ext>
                </a:extLst>
              </a:tr>
              <a:tr h="523560">
                <a:tc>
                  <a:txBody>
                    <a:bodyPr/>
                    <a:lstStyle/>
                    <a:p>
                      <a:r>
                        <a:rPr lang="en-US" dirty="0"/>
                        <a:t>cv , </a:t>
                      </a:r>
                      <a:r>
                        <a:rPr lang="en-US" dirty="0" err="1"/>
                        <a:t>mnb</a:t>
                      </a:r>
                      <a:endParaRPr lang="en-US" dirty="0"/>
                    </a:p>
                  </a:txBody>
                  <a:tcPr>
                    <a:solidFill>
                      <a:schemeClr val="accent4">
                        <a:lumMod val="60000"/>
                        <a:lumOff val="40000"/>
                      </a:schemeClr>
                    </a:solidFill>
                  </a:tcPr>
                </a:tc>
                <a:tc>
                  <a:txBody>
                    <a:bodyPr/>
                    <a:lstStyle/>
                    <a:p>
                      <a:r>
                        <a:rPr lang="en-US" dirty="0"/>
                        <a:t>0.775</a:t>
                      </a:r>
                    </a:p>
                  </a:txBody>
                  <a:tcPr>
                    <a:solidFill>
                      <a:schemeClr val="accent4">
                        <a:lumMod val="60000"/>
                        <a:lumOff val="40000"/>
                      </a:schemeClr>
                    </a:solidFill>
                  </a:tcPr>
                </a:tc>
                <a:tc>
                  <a:txBody>
                    <a:bodyPr/>
                    <a:lstStyle/>
                    <a:p>
                      <a:r>
                        <a:rPr lang="en-US" dirty="0"/>
                        <a:t>0.77</a:t>
                      </a:r>
                    </a:p>
                  </a:txBody>
                  <a:tcPr>
                    <a:solidFill>
                      <a:schemeClr val="accent4">
                        <a:lumMod val="60000"/>
                        <a:lumOff val="40000"/>
                      </a:schemeClr>
                    </a:solidFill>
                  </a:tcPr>
                </a:tc>
                <a:tc>
                  <a:txBody>
                    <a:bodyPr/>
                    <a:lstStyle/>
                    <a:p>
                      <a:r>
                        <a:rPr lang="en-US" dirty="0"/>
                        <a:t>0.78</a:t>
                      </a:r>
                    </a:p>
                  </a:txBody>
                  <a:tcPr>
                    <a:solidFill>
                      <a:schemeClr val="accent4">
                        <a:lumMod val="60000"/>
                        <a:lumOff val="40000"/>
                      </a:schemeClr>
                    </a:solidFill>
                  </a:tcPr>
                </a:tc>
                <a:tc>
                  <a:txBody>
                    <a:bodyPr/>
                    <a:lstStyle/>
                    <a:p>
                      <a:r>
                        <a:rPr lang="en-US" dirty="0"/>
                        <a:t>0.77</a:t>
                      </a:r>
                    </a:p>
                  </a:txBody>
                  <a:tcPr>
                    <a:solidFill>
                      <a:schemeClr val="accent4">
                        <a:lumMod val="60000"/>
                        <a:lumOff val="40000"/>
                      </a:schemeClr>
                    </a:solidFill>
                  </a:tcPr>
                </a:tc>
                <a:extLst>
                  <a:ext uri="{0D108BD9-81ED-4DB2-BD59-A6C34878D82A}">
                    <a16:rowId xmlns:a16="http://schemas.microsoft.com/office/drawing/2014/main" val="3505581080"/>
                  </a:ext>
                </a:extLst>
              </a:tr>
              <a:tr h="523560">
                <a:tc>
                  <a:txBody>
                    <a:bodyPr/>
                    <a:lstStyle/>
                    <a:p>
                      <a:r>
                        <a:rPr lang="en-US" dirty="0"/>
                        <a:t>cv, </a:t>
                      </a:r>
                      <a:r>
                        <a:rPr lang="en-US" dirty="0" err="1"/>
                        <a:t>logreg</a:t>
                      </a:r>
                      <a:endParaRPr lang="en-US" dirty="0"/>
                    </a:p>
                  </a:txBody>
                  <a:tcPr>
                    <a:solidFill>
                      <a:schemeClr val="accent4">
                        <a:lumMod val="60000"/>
                        <a:lumOff val="40000"/>
                      </a:schemeClr>
                    </a:solidFill>
                  </a:tcPr>
                </a:tc>
                <a:tc>
                  <a:txBody>
                    <a:bodyPr/>
                    <a:lstStyle/>
                    <a:p>
                      <a:r>
                        <a:rPr lang="en-US" b="1" dirty="0">
                          <a:solidFill>
                            <a:srgbClr val="FF0000"/>
                          </a:solidFill>
                        </a:rPr>
                        <a:t>0.792</a:t>
                      </a:r>
                    </a:p>
                  </a:txBody>
                  <a:tcPr>
                    <a:solidFill>
                      <a:schemeClr val="accent4">
                        <a:lumMod val="60000"/>
                        <a:lumOff val="40000"/>
                      </a:schemeClr>
                    </a:solidFill>
                  </a:tcPr>
                </a:tc>
                <a:tc>
                  <a:txBody>
                    <a:bodyPr/>
                    <a:lstStyle/>
                    <a:p>
                      <a:pPr marL="0" algn="l" defTabSz="457200" rtl="0" eaLnBrk="1" latinLnBrk="0" hangingPunct="1"/>
                      <a:r>
                        <a:rPr lang="en-US" sz="1800" b="1" kern="1200" dirty="0">
                          <a:solidFill>
                            <a:srgbClr val="FF0000"/>
                          </a:solidFill>
                          <a:latin typeface="+mn-lt"/>
                          <a:ea typeface="+mn-ea"/>
                          <a:cs typeface="+mn-cs"/>
                        </a:rPr>
                        <a:t>0.80</a:t>
                      </a:r>
                    </a:p>
                  </a:txBody>
                  <a:tcPr>
                    <a:solidFill>
                      <a:schemeClr val="accent4">
                        <a:lumMod val="60000"/>
                        <a:lumOff val="40000"/>
                      </a:schemeClr>
                    </a:solidFill>
                  </a:tcPr>
                </a:tc>
                <a:tc>
                  <a:txBody>
                    <a:bodyPr/>
                    <a:lstStyle/>
                    <a:p>
                      <a:r>
                        <a:rPr lang="en-US" b="1" dirty="0">
                          <a:solidFill>
                            <a:srgbClr val="FF0000"/>
                          </a:solidFill>
                        </a:rPr>
                        <a:t>0.80</a:t>
                      </a:r>
                    </a:p>
                  </a:txBody>
                  <a:tcPr>
                    <a:solidFill>
                      <a:schemeClr val="accent4">
                        <a:lumMod val="60000"/>
                        <a:lumOff val="40000"/>
                      </a:schemeClr>
                    </a:solidFill>
                  </a:tcPr>
                </a:tc>
                <a:tc>
                  <a:txBody>
                    <a:bodyPr/>
                    <a:lstStyle/>
                    <a:p>
                      <a:r>
                        <a:rPr lang="en-US" b="1" dirty="0">
                          <a:solidFill>
                            <a:srgbClr val="FF0000"/>
                          </a:solidFill>
                        </a:rPr>
                        <a:t>0.80</a:t>
                      </a:r>
                    </a:p>
                  </a:txBody>
                  <a:tcPr>
                    <a:solidFill>
                      <a:schemeClr val="accent4">
                        <a:lumMod val="60000"/>
                        <a:lumOff val="40000"/>
                      </a:schemeClr>
                    </a:solidFill>
                  </a:tcPr>
                </a:tc>
                <a:extLst>
                  <a:ext uri="{0D108BD9-81ED-4DB2-BD59-A6C34878D82A}">
                    <a16:rowId xmlns:a16="http://schemas.microsoft.com/office/drawing/2014/main" val="3491340581"/>
                  </a:ext>
                </a:extLst>
              </a:tr>
              <a:tr h="554959">
                <a:tc>
                  <a:txBody>
                    <a:bodyPr/>
                    <a:lstStyle/>
                    <a:p>
                      <a:r>
                        <a:rPr lang="en-US" dirty="0"/>
                        <a:t>cv, </a:t>
                      </a:r>
                      <a:r>
                        <a:rPr lang="en-US" dirty="0" err="1"/>
                        <a:t>rfc</a:t>
                      </a:r>
                      <a:endParaRPr lang="en-US" dirty="0"/>
                    </a:p>
                  </a:txBody>
                  <a:tcPr>
                    <a:solidFill>
                      <a:schemeClr val="accent4">
                        <a:lumMod val="60000"/>
                        <a:lumOff val="40000"/>
                      </a:schemeClr>
                    </a:solidFill>
                  </a:tcPr>
                </a:tc>
                <a:tc>
                  <a:txBody>
                    <a:bodyPr/>
                    <a:lstStyle/>
                    <a:p>
                      <a:r>
                        <a:rPr lang="en-US" b="0" dirty="0">
                          <a:solidFill>
                            <a:schemeClr val="tx1"/>
                          </a:solidFill>
                        </a:rPr>
                        <a:t>0.746</a:t>
                      </a:r>
                    </a:p>
                  </a:txBody>
                  <a:tcPr>
                    <a:solidFill>
                      <a:schemeClr val="accent4">
                        <a:lumMod val="60000"/>
                        <a:lumOff val="40000"/>
                      </a:schemeClr>
                    </a:solidFill>
                  </a:tcPr>
                </a:tc>
                <a:tc>
                  <a:txBody>
                    <a:bodyPr/>
                    <a:lstStyle/>
                    <a:p>
                      <a:r>
                        <a:rPr lang="en-US" b="0" dirty="0">
                          <a:solidFill>
                            <a:schemeClr val="tx1"/>
                          </a:solidFill>
                        </a:rPr>
                        <a:t>0.73</a:t>
                      </a:r>
                    </a:p>
                  </a:txBody>
                  <a:tcPr>
                    <a:solidFill>
                      <a:schemeClr val="accent4">
                        <a:lumMod val="60000"/>
                        <a:lumOff val="40000"/>
                      </a:schemeClr>
                    </a:solidFill>
                  </a:tcPr>
                </a:tc>
                <a:tc>
                  <a:txBody>
                    <a:bodyPr/>
                    <a:lstStyle/>
                    <a:p>
                      <a:r>
                        <a:rPr lang="en-US" dirty="0"/>
                        <a:t>0.75</a:t>
                      </a:r>
                    </a:p>
                  </a:txBody>
                  <a:tcPr>
                    <a:solidFill>
                      <a:schemeClr val="accent4">
                        <a:lumMod val="60000"/>
                        <a:lumOff val="40000"/>
                      </a:schemeClr>
                    </a:solidFill>
                  </a:tcPr>
                </a:tc>
                <a:tc>
                  <a:txBody>
                    <a:bodyPr/>
                    <a:lstStyle/>
                    <a:p>
                      <a:r>
                        <a:rPr lang="en-US" dirty="0"/>
                        <a:t>0.73</a:t>
                      </a:r>
                    </a:p>
                  </a:txBody>
                  <a:tcPr>
                    <a:solidFill>
                      <a:schemeClr val="accent4">
                        <a:lumMod val="60000"/>
                        <a:lumOff val="40000"/>
                      </a:schemeClr>
                    </a:solidFill>
                  </a:tcPr>
                </a:tc>
                <a:extLst>
                  <a:ext uri="{0D108BD9-81ED-4DB2-BD59-A6C34878D82A}">
                    <a16:rowId xmlns:a16="http://schemas.microsoft.com/office/drawing/2014/main" val="2783760764"/>
                  </a:ext>
                </a:extLst>
              </a:tr>
              <a:tr h="615421">
                <a:tc>
                  <a:txBody>
                    <a:bodyPr/>
                    <a:lstStyle/>
                    <a:p>
                      <a:r>
                        <a:rPr lang="en-US" dirty="0" err="1"/>
                        <a:t>tf-idf</a:t>
                      </a:r>
                      <a:r>
                        <a:rPr lang="en-US" dirty="0"/>
                        <a:t>, </a:t>
                      </a:r>
                      <a:r>
                        <a:rPr lang="en-US" dirty="0" err="1"/>
                        <a:t>mnb</a:t>
                      </a:r>
                      <a:endParaRPr lang="en-US" dirty="0"/>
                    </a:p>
                  </a:txBody>
                  <a:tcPr>
                    <a:solidFill>
                      <a:schemeClr val="accent4">
                        <a:lumMod val="60000"/>
                        <a:lumOff val="40000"/>
                      </a:schemeClr>
                    </a:solidFill>
                  </a:tcPr>
                </a:tc>
                <a:tc>
                  <a:txBody>
                    <a:bodyPr/>
                    <a:lstStyle/>
                    <a:p>
                      <a:r>
                        <a:rPr lang="en-US" dirty="0"/>
                        <a:t>0.746</a:t>
                      </a:r>
                    </a:p>
                  </a:txBody>
                  <a:tcPr>
                    <a:solidFill>
                      <a:schemeClr val="accent4">
                        <a:lumMod val="60000"/>
                        <a:lumOff val="40000"/>
                      </a:schemeClr>
                    </a:solidFill>
                  </a:tcPr>
                </a:tc>
                <a:tc>
                  <a:txBody>
                    <a:bodyPr/>
                    <a:lstStyle/>
                    <a:p>
                      <a:r>
                        <a:rPr lang="en-US" dirty="0"/>
                        <a:t>0.75</a:t>
                      </a:r>
                    </a:p>
                  </a:txBody>
                  <a:tcPr>
                    <a:solidFill>
                      <a:schemeClr val="accent4">
                        <a:lumMod val="60000"/>
                        <a:lumOff val="40000"/>
                      </a:schemeClr>
                    </a:solidFill>
                  </a:tcPr>
                </a:tc>
                <a:tc>
                  <a:txBody>
                    <a:bodyPr/>
                    <a:lstStyle/>
                    <a:p>
                      <a:r>
                        <a:rPr lang="en-US" b="0" dirty="0">
                          <a:solidFill>
                            <a:schemeClr val="tx1"/>
                          </a:solidFill>
                        </a:rPr>
                        <a:t>0.76</a:t>
                      </a:r>
                    </a:p>
                  </a:txBody>
                  <a:tcPr>
                    <a:solidFill>
                      <a:schemeClr val="accent4">
                        <a:lumMod val="60000"/>
                        <a:lumOff val="40000"/>
                      </a:schemeClr>
                    </a:solidFill>
                  </a:tcPr>
                </a:tc>
                <a:tc>
                  <a:txBody>
                    <a:bodyPr/>
                    <a:lstStyle/>
                    <a:p>
                      <a:r>
                        <a:rPr lang="en-US" b="0" dirty="0">
                          <a:solidFill>
                            <a:schemeClr val="tx1"/>
                          </a:solidFill>
                        </a:rPr>
                        <a:t>0.74</a:t>
                      </a:r>
                    </a:p>
                  </a:txBody>
                  <a:tcPr>
                    <a:solidFill>
                      <a:schemeClr val="accent4">
                        <a:lumMod val="60000"/>
                        <a:lumOff val="40000"/>
                      </a:schemeClr>
                    </a:solidFill>
                  </a:tcPr>
                </a:tc>
                <a:extLst>
                  <a:ext uri="{0D108BD9-81ED-4DB2-BD59-A6C34878D82A}">
                    <a16:rowId xmlns:a16="http://schemas.microsoft.com/office/drawing/2014/main" val="3563907324"/>
                  </a:ext>
                </a:extLst>
              </a:tr>
              <a:tr h="498529">
                <a:tc>
                  <a:txBody>
                    <a:bodyPr/>
                    <a:lstStyle/>
                    <a:p>
                      <a:r>
                        <a:rPr lang="en-US" dirty="0" err="1"/>
                        <a:t>tf-idf</a:t>
                      </a:r>
                      <a:r>
                        <a:rPr lang="en-US" dirty="0"/>
                        <a:t>, </a:t>
                      </a:r>
                      <a:r>
                        <a:rPr lang="en-US" dirty="0" err="1"/>
                        <a:t>logreg</a:t>
                      </a:r>
                      <a:endParaRPr lang="en-US" dirty="0"/>
                    </a:p>
                  </a:txBody>
                  <a:tcPr>
                    <a:solidFill>
                      <a:schemeClr val="accent4">
                        <a:lumMod val="60000"/>
                        <a:lumOff val="40000"/>
                      </a:schemeClr>
                    </a:solidFill>
                  </a:tcPr>
                </a:tc>
                <a:tc>
                  <a:txBody>
                    <a:bodyPr/>
                    <a:lstStyle/>
                    <a:p>
                      <a:r>
                        <a:rPr lang="en-US" b="0" dirty="0">
                          <a:solidFill>
                            <a:schemeClr val="tx1"/>
                          </a:solidFill>
                        </a:rPr>
                        <a:t>0.780</a:t>
                      </a:r>
                    </a:p>
                  </a:txBody>
                  <a:tcPr>
                    <a:solidFill>
                      <a:schemeClr val="accent4">
                        <a:lumMod val="60000"/>
                        <a:lumOff val="40000"/>
                      </a:schemeClr>
                    </a:solidFill>
                  </a:tcPr>
                </a:tc>
                <a:tc>
                  <a:txBody>
                    <a:bodyPr/>
                    <a:lstStyle/>
                    <a:p>
                      <a:r>
                        <a:rPr lang="en-US" b="0" dirty="0">
                          <a:solidFill>
                            <a:schemeClr val="tx1"/>
                          </a:solidFill>
                        </a:rPr>
                        <a:t>0.79</a:t>
                      </a:r>
                    </a:p>
                  </a:txBody>
                  <a:tcPr>
                    <a:solidFill>
                      <a:schemeClr val="accent4">
                        <a:lumMod val="60000"/>
                        <a:lumOff val="40000"/>
                      </a:schemeClr>
                    </a:solidFill>
                  </a:tcPr>
                </a:tc>
                <a:tc>
                  <a:txBody>
                    <a:bodyPr/>
                    <a:lstStyle/>
                    <a:p>
                      <a:pPr marL="0" algn="l" defTabSz="457200" rtl="0" eaLnBrk="1" latinLnBrk="0" hangingPunct="1"/>
                      <a:r>
                        <a:rPr lang="en-US" sz="1800" b="1" kern="1200" dirty="0">
                          <a:solidFill>
                            <a:srgbClr val="FF0000"/>
                          </a:solidFill>
                          <a:latin typeface="+mn-lt"/>
                          <a:ea typeface="+mn-ea"/>
                          <a:cs typeface="+mn-cs"/>
                        </a:rPr>
                        <a:t>0.80</a:t>
                      </a:r>
                    </a:p>
                  </a:txBody>
                  <a:tcPr>
                    <a:solidFill>
                      <a:schemeClr val="accent4">
                        <a:lumMod val="60000"/>
                        <a:lumOff val="40000"/>
                      </a:schemeClr>
                    </a:solidFill>
                  </a:tcPr>
                </a:tc>
                <a:tc>
                  <a:txBody>
                    <a:bodyPr/>
                    <a:lstStyle/>
                    <a:p>
                      <a:r>
                        <a:rPr lang="en-US" dirty="0"/>
                        <a:t>0.79</a:t>
                      </a:r>
                    </a:p>
                  </a:txBody>
                  <a:tcPr>
                    <a:solidFill>
                      <a:schemeClr val="accent4">
                        <a:lumMod val="60000"/>
                        <a:lumOff val="40000"/>
                      </a:schemeClr>
                    </a:solidFill>
                  </a:tcPr>
                </a:tc>
                <a:extLst>
                  <a:ext uri="{0D108BD9-81ED-4DB2-BD59-A6C34878D82A}">
                    <a16:rowId xmlns:a16="http://schemas.microsoft.com/office/drawing/2014/main" val="1422665297"/>
                  </a:ext>
                </a:extLst>
              </a:tr>
              <a:tr h="451839">
                <a:tc>
                  <a:txBody>
                    <a:bodyPr/>
                    <a:lstStyle/>
                    <a:p>
                      <a:r>
                        <a:rPr lang="en-US" dirty="0" err="1"/>
                        <a:t>tf-idf</a:t>
                      </a:r>
                      <a:r>
                        <a:rPr lang="en-US" dirty="0"/>
                        <a:t>, </a:t>
                      </a:r>
                      <a:r>
                        <a:rPr lang="en-US" dirty="0" err="1"/>
                        <a:t>rfc</a:t>
                      </a:r>
                      <a:endParaRPr lang="en-US" dirty="0"/>
                    </a:p>
                  </a:txBody>
                  <a:tcPr>
                    <a:solidFill>
                      <a:schemeClr val="accent4">
                        <a:lumMod val="60000"/>
                        <a:lumOff val="40000"/>
                      </a:schemeClr>
                    </a:solidFill>
                  </a:tcPr>
                </a:tc>
                <a:tc>
                  <a:txBody>
                    <a:bodyPr/>
                    <a:lstStyle/>
                    <a:p>
                      <a:r>
                        <a:rPr lang="en-US" b="0" dirty="0">
                          <a:solidFill>
                            <a:schemeClr val="tx1"/>
                          </a:solidFill>
                        </a:rPr>
                        <a:t>0.744</a:t>
                      </a:r>
                    </a:p>
                  </a:txBody>
                  <a:tcPr>
                    <a:solidFill>
                      <a:schemeClr val="accent4">
                        <a:lumMod val="60000"/>
                        <a:lumOff val="40000"/>
                      </a:schemeClr>
                    </a:solidFill>
                  </a:tcPr>
                </a:tc>
                <a:tc>
                  <a:txBody>
                    <a:bodyPr/>
                    <a:lstStyle/>
                    <a:p>
                      <a:r>
                        <a:rPr lang="en-US" b="0" dirty="0">
                          <a:solidFill>
                            <a:schemeClr val="tx1"/>
                          </a:solidFill>
                        </a:rPr>
                        <a:t>0.74</a:t>
                      </a:r>
                    </a:p>
                  </a:txBody>
                  <a:tcPr>
                    <a:solidFill>
                      <a:schemeClr val="accent4">
                        <a:lumMod val="60000"/>
                        <a:lumOff val="40000"/>
                      </a:schemeClr>
                    </a:solidFill>
                  </a:tcPr>
                </a:tc>
                <a:tc>
                  <a:txBody>
                    <a:bodyPr/>
                    <a:lstStyle/>
                    <a:p>
                      <a:r>
                        <a:rPr lang="en-US" dirty="0"/>
                        <a:t>0.75</a:t>
                      </a:r>
                    </a:p>
                  </a:txBody>
                  <a:tcPr>
                    <a:solidFill>
                      <a:schemeClr val="accent4">
                        <a:lumMod val="60000"/>
                        <a:lumOff val="40000"/>
                      </a:schemeClr>
                    </a:solidFill>
                  </a:tcPr>
                </a:tc>
                <a:tc>
                  <a:txBody>
                    <a:bodyPr/>
                    <a:lstStyle/>
                    <a:p>
                      <a:r>
                        <a:rPr lang="en-US" dirty="0"/>
                        <a:t>0.73</a:t>
                      </a:r>
                    </a:p>
                  </a:txBody>
                  <a:tcPr>
                    <a:solidFill>
                      <a:schemeClr val="accent4">
                        <a:lumMod val="60000"/>
                        <a:lumOff val="40000"/>
                      </a:schemeClr>
                    </a:solidFill>
                  </a:tcPr>
                </a:tc>
                <a:extLst>
                  <a:ext uri="{0D108BD9-81ED-4DB2-BD59-A6C34878D82A}">
                    <a16:rowId xmlns:a16="http://schemas.microsoft.com/office/drawing/2014/main" val="1761448650"/>
                  </a:ext>
                </a:extLst>
              </a:tr>
            </a:tbl>
          </a:graphicData>
        </a:graphic>
      </p:graphicFrame>
      <p:sp>
        <p:nvSpPr>
          <p:cNvPr id="6" name="Oval 5">
            <a:extLst>
              <a:ext uri="{FF2B5EF4-FFF2-40B4-BE49-F238E27FC236}">
                <a16:creationId xmlns:a16="http://schemas.microsoft.com/office/drawing/2014/main" id="{649EB290-7FFE-44F5-8F42-2FA9931DE952}"/>
              </a:ext>
            </a:extLst>
          </p:cNvPr>
          <p:cNvSpPr/>
          <p:nvPr/>
        </p:nvSpPr>
        <p:spPr>
          <a:xfrm>
            <a:off x="641685" y="3758064"/>
            <a:ext cx="2133600" cy="706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1635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676" name="Group 80">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82" name="Rectangle 81">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Oval 82">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4" name="Oval 83">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Oval 84">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6" name="Oval 85">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7" name="Oval 86">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8" name="Rectangle 87">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677"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0"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1"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1154955" y="973668"/>
            <a:ext cx="3133726" cy="1020232"/>
          </a:xfrm>
        </p:spPr>
        <p:txBody>
          <a:bodyPr>
            <a:normAutofit/>
          </a:bodyPr>
          <a:lstStyle/>
          <a:p>
            <a:pPr>
              <a:lnSpc>
                <a:spcPct val="90000"/>
              </a:lnSpc>
            </a:pPr>
            <a:r>
              <a:rPr lang="en-US" sz="3300"/>
              <a:t>Clustering Model</a:t>
            </a:r>
          </a:p>
        </p:txBody>
      </p:sp>
      <p:sp>
        <p:nvSpPr>
          <p:cNvPr id="5" name="Content Placeholder 4">
            <a:extLst>
              <a:ext uri="{FF2B5EF4-FFF2-40B4-BE49-F238E27FC236}">
                <a16:creationId xmlns:a16="http://schemas.microsoft.com/office/drawing/2014/main" id="{61C6C705-88B5-4E95-97DD-EC8750B30C0C}"/>
              </a:ext>
            </a:extLst>
          </p:cNvPr>
          <p:cNvSpPr>
            <a:spLocks noGrp="1"/>
          </p:cNvSpPr>
          <p:nvPr>
            <p:ph idx="1"/>
          </p:nvPr>
        </p:nvSpPr>
        <p:spPr>
          <a:xfrm>
            <a:off x="1154955" y="2120900"/>
            <a:ext cx="3133726" cy="3898900"/>
          </a:xfrm>
        </p:spPr>
        <p:txBody>
          <a:bodyPr>
            <a:normAutofit/>
          </a:bodyPr>
          <a:lstStyle/>
          <a:p>
            <a:r>
              <a:rPr lang="en-US" dirty="0">
                <a:solidFill>
                  <a:schemeClr val="bg1"/>
                </a:solidFill>
              </a:rPr>
              <a:t>Clustering of American Airline tweets in 2015, and 2019 has been performed</a:t>
            </a:r>
          </a:p>
          <a:p>
            <a:r>
              <a:rPr lang="en-US" dirty="0">
                <a:solidFill>
                  <a:schemeClr val="bg1"/>
                </a:solidFill>
              </a:rPr>
              <a:t>K-Means and Affinity Propagation models were evaluated. The model with best combination of number of clusters and silhouette score has been selected </a:t>
            </a:r>
          </a:p>
        </p:txBody>
      </p:sp>
      <p:sp>
        <p:nvSpPr>
          <p:cNvPr id="92" name="Rectangle 91">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8674" name="Picture 2" descr="Image result for clustering">
            <a:extLst>
              <a:ext uri="{FF2B5EF4-FFF2-40B4-BE49-F238E27FC236}">
                <a16:creationId xmlns:a16="http://schemas.microsoft.com/office/drawing/2014/main" id="{C0009AB6-1729-4F6F-8D21-FA4D465D20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4607" y="1032175"/>
            <a:ext cx="6391533" cy="479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489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676" name="Group 80">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82" name="Rectangle 81">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Oval 82">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4" name="Oval 83">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Oval 84">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6" name="Oval 85">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7" name="Oval 86">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8" name="Rectangle 87">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677"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0"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1"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1154955" y="973668"/>
            <a:ext cx="3133726" cy="1020232"/>
          </a:xfrm>
        </p:spPr>
        <p:txBody>
          <a:bodyPr>
            <a:normAutofit fontScale="90000"/>
          </a:bodyPr>
          <a:lstStyle/>
          <a:p>
            <a:pPr>
              <a:lnSpc>
                <a:spcPct val="90000"/>
              </a:lnSpc>
            </a:pPr>
            <a:r>
              <a:rPr lang="en-US" sz="3300" dirty="0"/>
              <a:t>Clustering Model Selection (2015)</a:t>
            </a:r>
          </a:p>
        </p:txBody>
      </p:sp>
      <p:sp>
        <p:nvSpPr>
          <p:cNvPr id="5" name="Content Placeholder 4">
            <a:extLst>
              <a:ext uri="{FF2B5EF4-FFF2-40B4-BE49-F238E27FC236}">
                <a16:creationId xmlns:a16="http://schemas.microsoft.com/office/drawing/2014/main" id="{61C6C705-88B5-4E95-97DD-EC8750B30C0C}"/>
              </a:ext>
            </a:extLst>
          </p:cNvPr>
          <p:cNvSpPr>
            <a:spLocks noGrp="1"/>
          </p:cNvSpPr>
          <p:nvPr>
            <p:ph idx="1"/>
          </p:nvPr>
        </p:nvSpPr>
        <p:spPr>
          <a:xfrm>
            <a:off x="775986" y="2550281"/>
            <a:ext cx="3133726" cy="1020232"/>
          </a:xfrm>
        </p:spPr>
        <p:txBody>
          <a:bodyPr>
            <a:normAutofit lnSpcReduction="10000"/>
          </a:bodyPr>
          <a:lstStyle/>
          <a:p>
            <a:r>
              <a:rPr lang="en-US" dirty="0">
                <a:solidFill>
                  <a:schemeClr val="bg1"/>
                </a:solidFill>
              </a:rPr>
              <a:t>Best Model is K-Means with 2 clusters</a:t>
            </a:r>
          </a:p>
          <a:p>
            <a:r>
              <a:rPr lang="en-US" dirty="0">
                <a:solidFill>
                  <a:schemeClr val="bg1"/>
                </a:solidFill>
              </a:rPr>
              <a:t>cluster_0 = </a:t>
            </a:r>
          </a:p>
        </p:txBody>
      </p:sp>
      <p:sp>
        <p:nvSpPr>
          <p:cNvPr id="92" name="Rectangle 91">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TextBox 18">
            <a:extLst>
              <a:ext uri="{FF2B5EF4-FFF2-40B4-BE49-F238E27FC236}">
                <a16:creationId xmlns:a16="http://schemas.microsoft.com/office/drawing/2014/main" id="{09320CA2-FA49-477C-8DB1-FBD8EC582EA8}"/>
              </a:ext>
            </a:extLst>
          </p:cNvPr>
          <p:cNvSpPr txBox="1"/>
          <p:nvPr/>
        </p:nvSpPr>
        <p:spPr>
          <a:xfrm>
            <a:off x="9185015" y="1297416"/>
            <a:ext cx="1499123"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K-Means</a:t>
            </a:r>
          </a:p>
        </p:txBody>
      </p:sp>
      <p:sp>
        <p:nvSpPr>
          <p:cNvPr id="20" name="TextBox 19">
            <a:extLst>
              <a:ext uri="{FF2B5EF4-FFF2-40B4-BE49-F238E27FC236}">
                <a16:creationId xmlns:a16="http://schemas.microsoft.com/office/drawing/2014/main" id="{34449530-088A-4EA5-AE3A-F8E372F8C088}"/>
              </a:ext>
            </a:extLst>
          </p:cNvPr>
          <p:cNvSpPr txBox="1"/>
          <p:nvPr/>
        </p:nvSpPr>
        <p:spPr>
          <a:xfrm>
            <a:off x="5780991" y="1115645"/>
            <a:ext cx="2067555" cy="830997"/>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rPr>
              <a:t>Affinity Propagation</a:t>
            </a:r>
          </a:p>
        </p:txBody>
      </p:sp>
      <p:pic>
        <p:nvPicPr>
          <p:cNvPr id="8" name="Picture 7">
            <a:extLst>
              <a:ext uri="{FF2B5EF4-FFF2-40B4-BE49-F238E27FC236}">
                <a16:creationId xmlns:a16="http://schemas.microsoft.com/office/drawing/2014/main" id="{A2448830-577B-4EE5-BD1E-92F7E46151E1}"/>
              </a:ext>
            </a:extLst>
          </p:cNvPr>
          <p:cNvPicPr>
            <a:picLocks noChangeAspect="1"/>
          </p:cNvPicPr>
          <p:nvPr/>
        </p:nvPicPr>
        <p:blipFill>
          <a:blip r:embed="rId3"/>
          <a:stretch>
            <a:fillRect/>
          </a:stretch>
        </p:blipFill>
        <p:spPr>
          <a:xfrm>
            <a:off x="5669882" y="2165046"/>
            <a:ext cx="2133600" cy="1447800"/>
          </a:xfrm>
          <a:prstGeom prst="rect">
            <a:avLst/>
          </a:prstGeom>
        </p:spPr>
      </p:pic>
      <p:pic>
        <p:nvPicPr>
          <p:cNvPr id="7" name="Picture 6">
            <a:extLst>
              <a:ext uri="{FF2B5EF4-FFF2-40B4-BE49-F238E27FC236}">
                <a16:creationId xmlns:a16="http://schemas.microsoft.com/office/drawing/2014/main" id="{37518AE7-6DA8-40D1-8163-666E4C256FFC}"/>
              </a:ext>
            </a:extLst>
          </p:cNvPr>
          <p:cNvPicPr>
            <a:picLocks noChangeAspect="1"/>
          </p:cNvPicPr>
          <p:nvPr/>
        </p:nvPicPr>
        <p:blipFill>
          <a:blip r:embed="rId4"/>
          <a:stretch>
            <a:fillRect/>
          </a:stretch>
        </p:blipFill>
        <p:spPr>
          <a:xfrm>
            <a:off x="8226816" y="1964221"/>
            <a:ext cx="3581931" cy="4093635"/>
          </a:xfrm>
          <a:prstGeom prst="rect">
            <a:avLst/>
          </a:prstGeom>
        </p:spPr>
      </p:pic>
      <p:sp>
        <p:nvSpPr>
          <p:cNvPr id="6" name="Rectangle 5">
            <a:extLst>
              <a:ext uri="{FF2B5EF4-FFF2-40B4-BE49-F238E27FC236}">
                <a16:creationId xmlns:a16="http://schemas.microsoft.com/office/drawing/2014/main" id="{675E600F-17BE-4BC1-9799-D646DBAFA539}"/>
              </a:ext>
            </a:extLst>
          </p:cNvPr>
          <p:cNvSpPr/>
          <p:nvPr/>
        </p:nvSpPr>
        <p:spPr>
          <a:xfrm>
            <a:off x="8253657" y="2285827"/>
            <a:ext cx="3595172" cy="12316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259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700" name="Group 83">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9701" name="Rectangle 84">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702" name="Oval 85">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3" name="Oval 86">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4" name="Oval 87">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9" name="Oval 88">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5" name="Oval 89">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93" name="Rectangle 92">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latin typeface="+mj-lt"/>
                <a:ea typeface="+mj-ea"/>
                <a:cs typeface="+mj-cs"/>
              </a:rPr>
              <a:t>American Airline tweets Clustering (2015)</a:t>
            </a:r>
          </a:p>
        </p:txBody>
      </p:sp>
      <p:grpSp>
        <p:nvGrpSpPr>
          <p:cNvPr id="95" name="Group 94">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96" name="Rectangle 95">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7"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8"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4818" name="Picture 2">
            <a:extLst>
              <a:ext uri="{FF2B5EF4-FFF2-40B4-BE49-F238E27FC236}">
                <a16:creationId xmlns:a16="http://schemas.microsoft.com/office/drawing/2014/main" id="{9DEE50D2-4265-405A-9F2E-6E47C2361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86" y="1437997"/>
            <a:ext cx="8717118" cy="417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60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462" name="Group 136">
            <a:extLst>
              <a:ext uri="{FF2B5EF4-FFF2-40B4-BE49-F238E27FC236}">
                <a16:creationId xmlns:a16="http://schemas.microsoft.com/office/drawing/2014/main" id="{CD950F15-6D99-47E2-B154-2C00E88EA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463" name="Rectangle 137">
              <a:extLst>
                <a:ext uri="{FF2B5EF4-FFF2-40B4-BE49-F238E27FC236}">
                  <a16:creationId xmlns:a16="http://schemas.microsoft.com/office/drawing/2014/main" id="{1A14C901-D8C8-4CD1-AAA5-1A817CF01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64" name="Oval 138">
              <a:extLst>
                <a:ext uri="{FF2B5EF4-FFF2-40B4-BE49-F238E27FC236}">
                  <a16:creationId xmlns:a16="http://schemas.microsoft.com/office/drawing/2014/main" id="{197C4951-D8F5-46FB-8B71-68812534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5" name="Oval 139">
              <a:extLst>
                <a:ext uri="{FF2B5EF4-FFF2-40B4-BE49-F238E27FC236}">
                  <a16:creationId xmlns:a16="http://schemas.microsoft.com/office/drawing/2014/main" id="{F86A28D8-A49D-4FCF-A23D-E67EB998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6" name="Oval 140">
              <a:extLst>
                <a:ext uri="{FF2B5EF4-FFF2-40B4-BE49-F238E27FC236}">
                  <a16:creationId xmlns:a16="http://schemas.microsoft.com/office/drawing/2014/main" id="{E5457A18-54B4-4D19-8822-970FB0CF6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7" name="Oval 141">
              <a:extLst>
                <a:ext uri="{FF2B5EF4-FFF2-40B4-BE49-F238E27FC236}">
                  <a16:creationId xmlns:a16="http://schemas.microsoft.com/office/drawing/2014/main" id="{2FD1E74F-5193-4410-8D57-F2F44EDB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3A60DA7D-DF3C-42E6-B8E7-CA05113A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Freeform 5">
              <a:extLst>
                <a:ext uri="{FF2B5EF4-FFF2-40B4-BE49-F238E27FC236}">
                  <a16:creationId xmlns:a16="http://schemas.microsoft.com/office/drawing/2014/main" id="{49DD32C2-73A0-44F9-A340-1E4DBD5213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6" name="Rectangle 145">
            <a:extLst>
              <a:ext uri="{FF2B5EF4-FFF2-40B4-BE49-F238E27FC236}">
                <a16:creationId xmlns:a16="http://schemas.microsoft.com/office/drawing/2014/main" id="{4FE4FEFB-1CF6-42E6-A494-774587540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468" name="Rectangle 147">
            <a:extLst>
              <a:ext uri="{FF2B5EF4-FFF2-40B4-BE49-F238E27FC236}">
                <a16:creationId xmlns:a16="http://schemas.microsoft.com/office/drawing/2014/main" id="{96CE3EAE-806C-4E7B-A488-876752177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0" name="Oval 149">
            <a:extLst>
              <a:ext uri="{FF2B5EF4-FFF2-40B4-BE49-F238E27FC236}">
                <a16:creationId xmlns:a16="http://schemas.microsoft.com/office/drawing/2014/main" id="{834478A1-1CB1-4FD1-B6CC-D6830657A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2" name="Oval 151">
            <a:extLst>
              <a:ext uri="{FF2B5EF4-FFF2-40B4-BE49-F238E27FC236}">
                <a16:creationId xmlns:a16="http://schemas.microsoft.com/office/drawing/2014/main" id="{4FE86CB6-F0BE-49A6-80C4-818FD4FCB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4" name="Freeform 5">
            <a:extLst>
              <a:ext uri="{FF2B5EF4-FFF2-40B4-BE49-F238E27FC236}">
                <a16:creationId xmlns:a16="http://schemas.microsoft.com/office/drawing/2014/main" id="{10407C14-94AC-4705-AA56-537871C30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6" name="Freeform 5">
            <a:extLst>
              <a:ext uri="{FF2B5EF4-FFF2-40B4-BE49-F238E27FC236}">
                <a16:creationId xmlns:a16="http://schemas.microsoft.com/office/drawing/2014/main" id="{F628C334-2D10-4CEE-BAEF-C9CFB49C9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800000">
            <a:off x="457200" y="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8" name="Freeform 5">
            <a:extLst>
              <a:ext uri="{FF2B5EF4-FFF2-40B4-BE49-F238E27FC236}">
                <a16:creationId xmlns:a16="http://schemas.microsoft.com/office/drawing/2014/main" id="{34F7D70F-5AAF-4272-AE65-4A2C73A13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4000" dirty="0"/>
              <a:t>American Airline tweets Clustering (2015)</a:t>
            </a:r>
            <a:endParaRPr lang="en-US" sz="3800" dirty="0">
              <a:effectLst>
                <a:outerShdw blurRad="38100" dist="38100" dir="2700000" algn="tl">
                  <a:srgbClr val="000000">
                    <a:alpha val="43137"/>
                  </a:srgbClr>
                </a:outerShdw>
              </a:effectLst>
            </a:endParaRPr>
          </a:p>
        </p:txBody>
      </p:sp>
      <p:sp>
        <p:nvSpPr>
          <p:cNvPr id="160" name="Rectangle 159">
            <a:extLst>
              <a:ext uri="{FF2B5EF4-FFF2-40B4-BE49-F238E27FC236}">
                <a16:creationId xmlns:a16="http://schemas.microsoft.com/office/drawing/2014/main" id="{6DF9B5BE-F531-4301-81F9-7BEBF4E71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TextBox 47">
            <a:extLst>
              <a:ext uri="{FF2B5EF4-FFF2-40B4-BE49-F238E27FC236}">
                <a16:creationId xmlns:a16="http://schemas.microsoft.com/office/drawing/2014/main" id="{EB168A74-6602-490B-A779-047AA94A2123}"/>
              </a:ext>
            </a:extLst>
          </p:cNvPr>
          <p:cNvSpPr txBox="1"/>
          <p:nvPr/>
        </p:nvSpPr>
        <p:spPr>
          <a:xfrm>
            <a:off x="7808912" y="370684"/>
            <a:ext cx="16002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Cluster_1</a:t>
            </a:r>
          </a:p>
        </p:txBody>
      </p:sp>
      <p:sp>
        <p:nvSpPr>
          <p:cNvPr id="49" name="TextBox 48">
            <a:extLst>
              <a:ext uri="{FF2B5EF4-FFF2-40B4-BE49-F238E27FC236}">
                <a16:creationId xmlns:a16="http://schemas.microsoft.com/office/drawing/2014/main" id="{B795F33D-928A-4EF5-A056-D8D06FC0F286}"/>
              </a:ext>
            </a:extLst>
          </p:cNvPr>
          <p:cNvSpPr txBox="1"/>
          <p:nvPr/>
        </p:nvSpPr>
        <p:spPr>
          <a:xfrm>
            <a:off x="2713719" y="370684"/>
            <a:ext cx="16002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Cluster_0</a:t>
            </a:r>
          </a:p>
        </p:txBody>
      </p:sp>
      <p:pic>
        <p:nvPicPr>
          <p:cNvPr id="35842" name="Picture 2">
            <a:extLst>
              <a:ext uri="{FF2B5EF4-FFF2-40B4-BE49-F238E27FC236}">
                <a16:creationId xmlns:a16="http://schemas.microsoft.com/office/drawing/2014/main" id="{214BBA04-6F10-45EF-AC45-150CA44AF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613" y="911991"/>
            <a:ext cx="5164363" cy="270900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a:extLst>
              <a:ext uri="{FF2B5EF4-FFF2-40B4-BE49-F238E27FC236}">
                <a16:creationId xmlns:a16="http://schemas.microsoft.com/office/drawing/2014/main" id="{50E42C9F-858A-4C85-9326-BA42913803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06" y="935179"/>
            <a:ext cx="5164364" cy="270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791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3" name="Rectangle 192">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 name="Oval 193">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5" name="Oval 194">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6" name="Oval 195">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7" name="Oval 196">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8" name="Oval 197">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9"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0" name="Rectangle 199">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a:t>
            </a:r>
            <a:r>
              <a:rPr lang="en-US" sz="4200" dirty="0">
                <a:effectLst>
                  <a:outerShdw blurRad="38100" dist="38100" dir="2700000" algn="tl">
                    <a:srgbClr val="000000">
                      <a:alpha val="43137"/>
                    </a:srgbClr>
                  </a:outerShdw>
                </a:effectLst>
              </a:rPr>
              <a:t>Cluster_0)</a:t>
            </a:r>
            <a:endParaRPr lang="en-US" sz="4200" b="0" i="0" kern="1200" dirty="0">
              <a:solidFill>
                <a:schemeClr val="bg2"/>
              </a:solidFill>
              <a:effectLst>
                <a:outerShdw blurRad="38100" dist="38100" dir="2700000" algn="tl">
                  <a:srgbClr val="000000">
                    <a:alpha val="43137"/>
                  </a:srgbClr>
                </a:outerShdw>
              </a:effectLst>
              <a:latin typeface="+mj-lt"/>
              <a:ea typeface="+mj-ea"/>
              <a:cs typeface="+mj-cs"/>
            </a:endParaRPr>
          </a:p>
        </p:txBody>
      </p:sp>
      <p:grpSp>
        <p:nvGrpSpPr>
          <p:cNvPr id="201" name="Group 200">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02" name="Rectangle 201">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3"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4"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6868" name="Picture 4">
            <a:extLst>
              <a:ext uri="{FF2B5EF4-FFF2-40B4-BE49-F238E27FC236}">
                <a16:creationId xmlns:a16="http://schemas.microsoft.com/office/drawing/2014/main" id="{B3161A17-78D9-4EAF-B139-C4BA60DEB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4" y="1096083"/>
            <a:ext cx="8097519" cy="5595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57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3" name="Rectangle 192">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 name="Oval 193">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5" name="Oval 194">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6" name="Oval 195">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7" name="Oval 196">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8" name="Oval 197">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9"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0" name="Rectangle 199">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a:t>
            </a:r>
            <a:r>
              <a:rPr lang="en-US" sz="4200" dirty="0">
                <a:effectLst>
                  <a:outerShdw blurRad="38100" dist="38100" dir="2700000" algn="tl">
                    <a:srgbClr val="000000">
                      <a:alpha val="43137"/>
                    </a:srgbClr>
                  </a:outerShdw>
                </a:effectLst>
              </a:rPr>
              <a:t>Cluster_1)</a:t>
            </a:r>
            <a:endParaRPr lang="en-US" sz="4200" b="0" i="0" kern="1200" dirty="0">
              <a:solidFill>
                <a:schemeClr val="bg2"/>
              </a:solidFill>
              <a:effectLst>
                <a:outerShdw blurRad="38100" dist="38100" dir="2700000" algn="tl">
                  <a:srgbClr val="000000">
                    <a:alpha val="43137"/>
                  </a:srgbClr>
                </a:outerShdw>
              </a:effectLst>
              <a:latin typeface="+mj-lt"/>
              <a:ea typeface="+mj-ea"/>
              <a:cs typeface="+mj-cs"/>
            </a:endParaRPr>
          </a:p>
        </p:txBody>
      </p:sp>
      <p:grpSp>
        <p:nvGrpSpPr>
          <p:cNvPr id="201" name="Group 200">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02" name="Rectangle 201">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3"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4"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6866" name="Picture 2">
            <a:extLst>
              <a:ext uri="{FF2B5EF4-FFF2-40B4-BE49-F238E27FC236}">
                <a16:creationId xmlns:a16="http://schemas.microsoft.com/office/drawing/2014/main" id="{E8AA63BF-297C-4075-9931-804B01429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 y="972309"/>
            <a:ext cx="8017419" cy="550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97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676" name="Group 80">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82" name="Rectangle 81">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Oval 82">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4" name="Oval 83">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Oval 84">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6" name="Oval 85">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7" name="Oval 86">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8" name="Rectangle 87">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677"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0"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1"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1154955" y="973668"/>
            <a:ext cx="3133726" cy="1020232"/>
          </a:xfrm>
        </p:spPr>
        <p:txBody>
          <a:bodyPr>
            <a:normAutofit fontScale="90000"/>
          </a:bodyPr>
          <a:lstStyle/>
          <a:p>
            <a:pPr>
              <a:lnSpc>
                <a:spcPct val="90000"/>
              </a:lnSpc>
            </a:pPr>
            <a:r>
              <a:rPr lang="en-US" sz="3300" dirty="0"/>
              <a:t>Clustering Model Selection (2019)</a:t>
            </a:r>
          </a:p>
        </p:txBody>
      </p:sp>
      <p:sp>
        <p:nvSpPr>
          <p:cNvPr id="5" name="Content Placeholder 4">
            <a:extLst>
              <a:ext uri="{FF2B5EF4-FFF2-40B4-BE49-F238E27FC236}">
                <a16:creationId xmlns:a16="http://schemas.microsoft.com/office/drawing/2014/main" id="{61C6C705-88B5-4E95-97DD-EC8750B30C0C}"/>
              </a:ext>
            </a:extLst>
          </p:cNvPr>
          <p:cNvSpPr>
            <a:spLocks noGrp="1"/>
          </p:cNvSpPr>
          <p:nvPr>
            <p:ph idx="1"/>
          </p:nvPr>
        </p:nvSpPr>
        <p:spPr>
          <a:xfrm>
            <a:off x="775986" y="2550280"/>
            <a:ext cx="3638942" cy="1938865"/>
          </a:xfrm>
        </p:spPr>
        <p:txBody>
          <a:bodyPr>
            <a:normAutofit/>
          </a:bodyPr>
          <a:lstStyle/>
          <a:p>
            <a:r>
              <a:rPr lang="en-US" dirty="0">
                <a:solidFill>
                  <a:schemeClr val="bg1"/>
                </a:solidFill>
              </a:rPr>
              <a:t>Best Model is K-Means with 2 clusters</a:t>
            </a:r>
          </a:p>
          <a:p>
            <a:r>
              <a:rPr lang="en-US" dirty="0">
                <a:solidFill>
                  <a:schemeClr val="bg1"/>
                </a:solidFill>
              </a:rPr>
              <a:t>Cluster_0 = 2819</a:t>
            </a:r>
          </a:p>
          <a:p>
            <a:r>
              <a:rPr lang="en-US" dirty="0">
                <a:solidFill>
                  <a:schemeClr val="bg1"/>
                </a:solidFill>
              </a:rPr>
              <a:t>Cluster_1 = 1181</a:t>
            </a:r>
          </a:p>
        </p:txBody>
      </p:sp>
      <p:sp>
        <p:nvSpPr>
          <p:cNvPr id="92" name="Rectangle 91">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6DC4F387-D935-48CB-A4DB-55848412D362}"/>
              </a:ext>
            </a:extLst>
          </p:cNvPr>
          <p:cNvPicPr>
            <a:picLocks noChangeAspect="1"/>
          </p:cNvPicPr>
          <p:nvPr/>
        </p:nvPicPr>
        <p:blipFill>
          <a:blip r:embed="rId3"/>
          <a:stretch>
            <a:fillRect/>
          </a:stretch>
        </p:blipFill>
        <p:spPr>
          <a:xfrm>
            <a:off x="8214218" y="1946641"/>
            <a:ext cx="3576937" cy="4073159"/>
          </a:xfrm>
          <a:prstGeom prst="rect">
            <a:avLst/>
          </a:prstGeom>
        </p:spPr>
      </p:pic>
      <p:pic>
        <p:nvPicPr>
          <p:cNvPr id="4" name="Picture 3">
            <a:extLst>
              <a:ext uri="{FF2B5EF4-FFF2-40B4-BE49-F238E27FC236}">
                <a16:creationId xmlns:a16="http://schemas.microsoft.com/office/drawing/2014/main" id="{2C3206FE-F140-4071-8564-C080F36720CB}"/>
              </a:ext>
            </a:extLst>
          </p:cNvPr>
          <p:cNvPicPr>
            <a:picLocks noChangeAspect="1"/>
          </p:cNvPicPr>
          <p:nvPr/>
        </p:nvPicPr>
        <p:blipFill>
          <a:blip r:embed="rId4"/>
          <a:stretch>
            <a:fillRect/>
          </a:stretch>
        </p:blipFill>
        <p:spPr>
          <a:xfrm>
            <a:off x="5577674" y="2059729"/>
            <a:ext cx="2296292" cy="1699050"/>
          </a:xfrm>
          <a:prstGeom prst="rect">
            <a:avLst/>
          </a:prstGeom>
        </p:spPr>
      </p:pic>
      <p:sp>
        <p:nvSpPr>
          <p:cNvPr id="19" name="TextBox 18">
            <a:extLst>
              <a:ext uri="{FF2B5EF4-FFF2-40B4-BE49-F238E27FC236}">
                <a16:creationId xmlns:a16="http://schemas.microsoft.com/office/drawing/2014/main" id="{09320CA2-FA49-477C-8DB1-FBD8EC582EA8}"/>
              </a:ext>
            </a:extLst>
          </p:cNvPr>
          <p:cNvSpPr txBox="1"/>
          <p:nvPr/>
        </p:nvSpPr>
        <p:spPr>
          <a:xfrm>
            <a:off x="9185015" y="1297416"/>
            <a:ext cx="1499123"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K-Means</a:t>
            </a:r>
          </a:p>
        </p:txBody>
      </p:sp>
      <p:sp>
        <p:nvSpPr>
          <p:cNvPr id="20" name="TextBox 19">
            <a:extLst>
              <a:ext uri="{FF2B5EF4-FFF2-40B4-BE49-F238E27FC236}">
                <a16:creationId xmlns:a16="http://schemas.microsoft.com/office/drawing/2014/main" id="{34449530-088A-4EA5-AE3A-F8E372F8C088}"/>
              </a:ext>
            </a:extLst>
          </p:cNvPr>
          <p:cNvSpPr txBox="1"/>
          <p:nvPr/>
        </p:nvSpPr>
        <p:spPr>
          <a:xfrm>
            <a:off x="5780991" y="1115645"/>
            <a:ext cx="2067555" cy="830997"/>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rPr>
              <a:t>Affinity Propagation</a:t>
            </a:r>
          </a:p>
        </p:txBody>
      </p:sp>
      <p:sp>
        <p:nvSpPr>
          <p:cNvPr id="6" name="Rectangle 5">
            <a:extLst>
              <a:ext uri="{FF2B5EF4-FFF2-40B4-BE49-F238E27FC236}">
                <a16:creationId xmlns:a16="http://schemas.microsoft.com/office/drawing/2014/main" id="{675E600F-17BE-4BC1-9799-D646DBAFA539}"/>
              </a:ext>
            </a:extLst>
          </p:cNvPr>
          <p:cNvSpPr/>
          <p:nvPr/>
        </p:nvSpPr>
        <p:spPr>
          <a:xfrm>
            <a:off x="8253657" y="2285827"/>
            <a:ext cx="3595172" cy="12316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202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700" name="Group 83">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9701" name="Rectangle 84">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702" name="Oval 85">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3" name="Oval 86">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4" name="Oval 87">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9" name="Oval 88">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5" name="Oval 89">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93" name="Rectangle 92">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latin typeface="+mj-lt"/>
                <a:ea typeface="+mj-ea"/>
                <a:cs typeface="+mj-cs"/>
              </a:rPr>
              <a:t>American Airline tweets Clustering (2019)</a:t>
            </a:r>
          </a:p>
        </p:txBody>
      </p:sp>
      <p:grpSp>
        <p:nvGrpSpPr>
          <p:cNvPr id="95" name="Group 94">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96" name="Rectangle 95">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7"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8"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29698" name="Picture 2">
            <a:extLst>
              <a:ext uri="{FF2B5EF4-FFF2-40B4-BE49-F238E27FC236}">
                <a16:creationId xmlns:a16="http://schemas.microsoft.com/office/drawing/2014/main" id="{F3BA68EE-E765-45ED-AD10-6CB2472913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088" y="1351552"/>
            <a:ext cx="8366662" cy="401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847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5E47C794-DD90-4D91-829F-2F92D74D4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8" name="Rectangle 137">
              <a:extLst>
                <a:ext uri="{FF2B5EF4-FFF2-40B4-BE49-F238E27FC236}">
                  <a16:creationId xmlns:a16="http://schemas.microsoft.com/office/drawing/2014/main" id="{A9A91F91-27C6-4301-95BB-38D75819E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Oval 138">
              <a:extLst>
                <a:ext uri="{FF2B5EF4-FFF2-40B4-BE49-F238E27FC236}">
                  <a16:creationId xmlns:a16="http://schemas.microsoft.com/office/drawing/2014/main" id="{A146DDC2-5A93-4B50-B8F4-B5311F9EC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0" name="Oval 139">
              <a:extLst>
                <a:ext uri="{FF2B5EF4-FFF2-40B4-BE49-F238E27FC236}">
                  <a16:creationId xmlns:a16="http://schemas.microsoft.com/office/drawing/2014/main" id="{19AA3227-4C96-4188-B279-CBD4D28FA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63943AC8-1C36-402E-9CF9-236EC8994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2" name="Freeform 5">
              <a:extLst>
                <a:ext uri="{FF2B5EF4-FFF2-40B4-BE49-F238E27FC236}">
                  <a16:creationId xmlns:a16="http://schemas.microsoft.com/office/drawing/2014/main" id="{107455A9-9423-4813-B4F5-5987FC50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523852" y="18006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3" name="Freeform 5">
              <a:extLst>
                <a:ext uri="{FF2B5EF4-FFF2-40B4-BE49-F238E27FC236}">
                  <a16:creationId xmlns:a16="http://schemas.microsoft.com/office/drawing/2014/main" id="{553DE0C0-A442-421A-BC88-7C91FBC0D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612744" y="27763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44" name="Freeform 5">
              <a:extLst>
                <a:ext uri="{FF2B5EF4-FFF2-40B4-BE49-F238E27FC236}">
                  <a16:creationId xmlns:a16="http://schemas.microsoft.com/office/drawing/2014/main" id="{0D557BDA-150C-4379-BDD2-E213125900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26B0C9A5-7A8C-46B4-AA6D-B523921B8FEE}"/>
              </a:ext>
            </a:extLst>
          </p:cNvPr>
          <p:cNvSpPr>
            <a:spLocks noGrp="1"/>
          </p:cNvSpPr>
          <p:nvPr>
            <p:ph type="title"/>
          </p:nvPr>
        </p:nvSpPr>
        <p:spPr>
          <a:xfrm>
            <a:off x="607908" y="794673"/>
            <a:ext cx="6425580" cy="1622322"/>
          </a:xfrm>
        </p:spPr>
        <p:txBody>
          <a:bodyPr>
            <a:normAutofit/>
          </a:bodyPr>
          <a:lstStyle/>
          <a:p>
            <a:r>
              <a:rPr lang="en-US" dirty="0"/>
              <a:t>Project Objectives</a:t>
            </a:r>
          </a:p>
        </p:txBody>
      </p:sp>
      <p:sp>
        <p:nvSpPr>
          <p:cNvPr id="3" name="Content Placeholder 2">
            <a:extLst>
              <a:ext uri="{FF2B5EF4-FFF2-40B4-BE49-F238E27FC236}">
                <a16:creationId xmlns:a16="http://schemas.microsoft.com/office/drawing/2014/main" id="{B2693D29-C261-4E88-8111-777DD0BCE779}"/>
              </a:ext>
            </a:extLst>
          </p:cNvPr>
          <p:cNvSpPr>
            <a:spLocks noGrp="1"/>
          </p:cNvSpPr>
          <p:nvPr>
            <p:ph idx="1"/>
          </p:nvPr>
        </p:nvSpPr>
        <p:spPr>
          <a:xfrm>
            <a:off x="607910" y="2152557"/>
            <a:ext cx="6456769" cy="3811740"/>
          </a:xfrm>
        </p:spPr>
        <p:txBody>
          <a:bodyPr anchor="ctr">
            <a:normAutofit/>
          </a:bodyPr>
          <a:lstStyle/>
          <a:p>
            <a:r>
              <a:rPr lang="en-US" dirty="0">
                <a:solidFill>
                  <a:schemeClr val="bg1"/>
                </a:solidFill>
              </a:rPr>
              <a:t>Analyze the reasons of high number and percentage of negative tweets for American airline compare to competitors</a:t>
            </a:r>
          </a:p>
          <a:p>
            <a:r>
              <a:rPr lang="en-US" dirty="0">
                <a:solidFill>
                  <a:schemeClr val="bg1"/>
                </a:solidFill>
              </a:rPr>
              <a:t>Build tweets sentiment prediction model to use for future periodic analysis</a:t>
            </a:r>
          </a:p>
          <a:p>
            <a:r>
              <a:rPr lang="en-US" dirty="0">
                <a:solidFill>
                  <a:schemeClr val="bg1"/>
                </a:solidFill>
              </a:rPr>
              <a:t>Tweets segmentation using clustering to further understand the types of tweets</a:t>
            </a:r>
          </a:p>
        </p:txBody>
      </p:sp>
      <p:pic>
        <p:nvPicPr>
          <p:cNvPr id="3076" name="Picture 4" descr="Image result for research question">
            <a:extLst>
              <a:ext uri="{FF2B5EF4-FFF2-40B4-BE49-F238E27FC236}">
                <a16:creationId xmlns:a16="http://schemas.microsoft.com/office/drawing/2014/main" id="{0A6EA283-45C6-4EBB-BBB2-BE2700C7FC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26328" y="2097045"/>
            <a:ext cx="4017216" cy="2681491"/>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190D4F95-AC40-4C7F-8794-DF2B6F750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81709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462" name="Group 136">
            <a:extLst>
              <a:ext uri="{FF2B5EF4-FFF2-40B4-BE49-F238E27FC236}">
                <a16:creationId xmlns:a16="http://schemas.microsoft.com/office/drawing/2014/main" id="{CD950F15-6D99-47E2-B154-2C00E88EA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463" name="Rectangle 137">
              <a:extLst>
                <a:ext uri="{FF2B5EF4-FFF2-40B4-BE49-F238E27FC236}">
                  <a16:creationId xmlns:a16="http://schemas.microsoft.com/office/drawing/2014/main" id="{1A14C901-D8C8-4CD1-AAA5-1A817CF01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64" name="Oval 138">
              <a:extLst>
                <a:ext uri="{FF2B5EF4-FFF2-40B4-BE49-F238E27FC236}">
                  <a16:creationId xmlns:a16="http://schemas.microsoft.com/office/drawing/2014/main" id="{197C4951-D8F5-46FB-8B71-68812534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5" name="Oval 139">
              <a:extLst>
                <a:ext uri="{FF2B5EF4-FFF2-40B4-BE49-F238E27FC236}">
                  <a16:creationId xmlns:a16="http://schemas.microsoft.com/office/drawing/2014/main" id="{F86A28D8-A49D-4FCF-A23D-E67EB998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6" name="Oval 140">
              <a:extLst>
                <a:ext uri="{FF2B5EF4-FFF2-40B4-BE49-F238E27FC236}">
                  <a16:creationId xmlns:a16="http://schemas.microsoft.com/office/drawing/2014/main" id="{E5457A18-54B4-4D19-8822-970FB0CF6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7" name="Oval 141">
              <a:extLst>
                <a:ext uri="{FF2B5EF4-FFF2-40B4-BE49-F238E27FC236}">
                  <a16:creationId xmlns:a16="http://schemas.microsoft.com/office/drawing/2014/main" id="{2FD1E74F-5193-4410-8D57-F2F44EDB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3A60DA7D-DF3C-42E6-B8E7-CA05113A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Freeform 5">
              <a:extLst>
                <a:ext uri="{FF2B5EF4-FFF2-40B4-BE49-F238E27FC236}">
                  <a16:creationId xmlns:a16="http://schemas.microsoft.com/office/drawing/2014/main" id="{49DD32C2-73A0-44F9-A340-1E4DBD5213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6" name="Rectangle 145">
            <a:extLst>
              <a:ext uri="{FF2B5EF4-FFF2-40B4-BE49-F238E27FC236}">
                <a16:creationId xmlns:a16="http://schemas.microsoft.com/office/drawing/2014/main" id="{4FE4FEFB-1CF6-42E6-A494-774587540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468" name="Rectangle 147">
            <a:extLst>
              <a:ext uri="{FF2B5EF4-FFF2-40B4-BE49-F238E27FC236}">
                <a16:creationId xmlns:a16="http://schemas.microsoft.com/office/drawing/2014/main" id="{96CE3EAE-806C-4E7B-A488-876752177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0" name="Oval 149">
            <a:extLst>
              <a:ext uri="{FF2B5EF4-FFF2-40B4-BE49-F238E27FC236}">
                <a16:creationId xmlns:a16="http://schemas.microsoft.com/office/drawing/2014/main" id="{834478A1-1CB1-4FD1-B6CC-D6830657A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2" name="Oval 151">
            <a:extLst>
              <a:ext uri="{FF2B5EF4-FFF2-40B4-BE49-F238E27FC236}">
                <a16:creationId xmlns:a16="http://schemas.microsoft.com/office/drawing/2014/main" id="{4FE86CB6-F0BE-49A6-80C4-818FD4FCB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4" name="Freeform 5">
            <a:extLst>
              <a:ext uri="{FF2B5EF4-FFF2-40B4-BE49-F238E27FC236}">
                <a16:creationId xmlns:a16="http://schemas.microsoft.com/office/drawing/2014/main" id="{10407C14-94AC-4705-AA56-537871C30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6" name="Freeform 5">
            <a:extLst>
              <a:ext uri="{FF2B5EF4-FFF2-40B4-BE49-F238E27FC236}">
                <a16:creationId xmlns:a16="http://schemas.microsoft.com/office/drawing/2014/main" id="{F628C334-2D10-4CEE-BAEF-C9CFB49C9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800000">
            <a:off x="457200" y="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8" name="Freeform 5">
            <a:extLst>
              <a:ext uri="{FF2B5EF4-FFF2-40B4-BE49-F238E27FC236}">
                <a16:creationId xmlns:a16="http://schemas.microsoft.com/office/drawing/2014/main" id="{34F7D70F-5AAF-4272-AE65-4A2C73A13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4000" dirty="0"/>
              <a:t>American Airline tweets Clustering (2019)</a:t>
            </a:r>
            <a:endParaRPr lang="en-US" sz="3800" dirty="0">
              <a:effectLst>
                <a:outerShdw blurRad="38100" dist="38100" dir="2700000" algn="tl">
                  <a:srgbClr val="000000">
                    <a:alpha val="43137"/>
                  </a:srgbClr>
                </a:outerShdw>
              </a:effectLst>
            </a:endParaRPr>
          </a:p>
        </p:txBody>
      </p:sp>
      <p:sp>
        <p:nvSpPr>
          <p:cNvPr id="160" name="Rectangle 159">
            <a:extLst>
              <a:ext uri="{FF2B5EF4-FFF2-40B4-BE49-F238E27FC236}">
                <a16:creationId xmlns:a16="http://schemas.microsoft.com/office/drawing/2014/main" id="{6DF9B5BE-F531-4301-81F9-7BEBF4E71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TextBox 47">
            <a:extLst>
              <a:ext uri="{FF2B5EF4-FFF2-40B4-BE49-F238E27FC236}">
                <a16:creationId xmlns:a16="http://schemas.microsoft.com/office/drawing/2014/main" id="{EB168A74-6602-490B-A779-047AA94A2123}"/>
              </a:ext>
            </a:extLst>
          </p:cNvPr>
          <p:cNvSpPr txBox="1"/>
          <p:nvPr/>
        </p:nvSpPr>
        <p:spPr>
          <a:xfrm>
            <a:off x="7808912" y="370684"/>
            <a:ext cx="16002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Cluster_1</a:t>
            </a:r>
          </a:p>
        </p:txBody>
      </p:sp>
      <p:sp>
        <p:nvSpPr>
          <p:cNvPr id="49" name="TextBox 48">
            <a:extLst>
              <a:ext uri="{FF2B5EF4-FFF2-40B4-BE49-F238E27FC236}">
                <a16:creationId xmlns:a16="http://schemas.microsoft.com/office/drawing/2014/main" id="{B795F33D-928A-4EF5-A056-D8D06FC0F286}"/>
              </a:ext>
            </a:extLst>
          </p:cNvPr>
          <p:cNvSpPr txBox="1"/>
          <p:nvPr/>
        </p:nvSpPr>
        <p:spPr>
          <a:xfrm>
            <a:off x="2713719" y="370684"/>
            <a:ext cx="16002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Cluster_0</a:t>
            </a:r>
          </a:p>
        </p:txBody>
      </p:sp>
      <p:pic>
        <p:nvPicPr>
          <p:cNvPr id="32770" name="Picture 2">
            <a:extLst>
              <a:ext uri="{FF2B5EF4-FFF2-40B4-BE49-F238E27FC236}">
                <a16:creationId xmlns:a16="http://schemas.microsoft.com/office/drawing/2014/main" id="{C0F2F547-B9AC-4894-819E-226647766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70" y="885825"/>
            <a:ext cx="5204131" cy="2729868"/>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5DFCEAC3-44C7-4502-B7A6-BE73D5270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049" y="906685"/>
            <a:ext cx="5164363" cy="270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938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C007-4D2F-4785-94D3-7364C8CA3893}"/>
              </a:ext>
            </a:extLst>
          </p:cNvPr>
          <p:cNvSpPr>
            <a:spLocks noGrp="1"/>
          </p:cNvSpPr>
          <p:nvPr>
            <p:ph type="title"/>
          </p:nvPr>
        </p:nvSpPr>
        <p:spPr/>
        <p:txBody>
          <a:bodyPr/>
          <a:lstStyle/>
          <a:p>
            <a:r>
              <a:rPr lang="en-US" dirty="0"/>
              <a:t>Conclusion &amp; Recommendations</a:t>
            </a:r>
            <a:br>
              <a:rPr lang="en-US" dirty="0"/>
            </a:br>
            <a:endParaRPr lang="en-US" dirty="0"/>
          </a:p>
        </p:txBody>
      </p:sp>
      <p:sp>
        <p:nvSpPr>
          <p:cNvPr id="3" name="Content Placeholder 2">
            <a:extLst>
              <a:ext uri="{FF2B5EF4-FFF2-40B4-BE49-F238E27FC236}">
                <a16:creationId xmlns:a16="http://schemas.microsoft.com/office/drawing/2014/main" id="{C8AF34B4-B312-426C-B487-49432D8E3C8C}"/>
              </a:ext>
            </a:extLst>
          </p:cNvPr>
          <p:cNvSpPr>
            <a:spLocks noGrp="1"/>
          </p:cNvSpPr>
          <p:nvPr>
            <p:ph idx="1"/>
          </p:nvPr>
        </p:nvSpPr>
        <p:spPr>
          <a:xfrm>
            <a:off x="1154953" y="2346158"/>
            <a:ext cx="8825659" cy="4174957"/>
          </a:xfrm>
        </p:spPr>
        <p:txBody>
          <a:bodyPr>
            <a:normAutofit/>
          </a:bodyPr>
          <a:lstStyle/>
          <a:p>
            <a:pPr marL="0" indent="0" algn="just">
              <a:buNone/>
            </a:pPr>
            <a:r>
              <a:rPr lang="en-US" sz="2600" b="1" u="sng" dirty="0">
                <a:solidFill>
                  <a:schemeClr val="tx1"/>
                </a:solidFill>
                <a:effectLst>
                  <a:outerShdw blurRad="38100" dist="38100" dir="2700000" algn="tl">
                    <a:srgbClr val="000000">
                      <a:alpha val="43137"/>
                    </a:srgbClr>
                  </a:outerShdw>
                </a:effectLst>
              </a:rPr>
              <a:t>Analysis</a:t>
            </a:r>
          </a:p>
          <a:p>
            <a:pPr algn="just"/>
            <a:r>
              <a:rPr lang="en-US" dirty="0"/>
              <a:t>Almost 50% of the customer service-related tweets were addressing American. </a:t>
            </a:r>
          </a:p>
          <a:p>
            <a:pPr algn="just"/>
            <a:r>
              <a:rPr lang="en-US" dirty="0"/>
              <a:t>The more frustrated American airlines passengers were frustrated due to issues related to late and cancelled flights. Together with a poor customer service this resulted in escalated negative tweets on the airline.</a:t>
            </a:r>
          </a:p>
          <a:p>
            <a:pPr algn="just"/>
            <a:r>
              <a:rPr lang="en-US" dirty="0"/>
              <a:t>It is not possible to control all flights delay and cancellation, but it can be minimized by more efficient planning and management. When flight are cancelled or delayed, American should provide a good customer service to use this setback as an opportunity of turning negative thoughts to positive ones.</a:t>
            </a:r>
          </a:p>
        </p:txBody>
      </p:sp>
      <p:pic>
        <p:nvPicPr>
          <p:cNvPr id="4" name="Picture 10" descr="Image result for american airlines airplane transparent">
            <a:extLst>
              <a:ext uri="{FF2B5EF4-FFF2-40B4-BE49-F238E27FC236}">
                <a16:creationId xmlns:a16="http://schemas.microsoft.com/office/drawing/2014/main" id="{B51F4F1E-1B05-489D-BFEB-66E7CBC67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2598" y="921096"/>
            <a:ext cx="2683731" cy="81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891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C007-4D2F-4785-94D3-7364C8CA3893}"/>
              </a:ext>
            </a:extLst>
          </p:cNvPr>
          <p:cNvSpPr>
            <a:spLocks noGrp="1"/>
          </p:cNvSpPr>
          <p:nvPr>
            <p:ph type="title"/>
          </p:nvPr>
        </p:nvSpPr>
        <p:spPr/>
        <p:txBody>
          <a:bodyPr/>
          <a:lstStyle/>
          <a:p>
            <a:r>
              <a:rPr lang="en-US" dirty="0"/>
              <a:t>Conclusion &amp; Recommendations</a:t>
            </a:r>
            <a:br>
              <a:rPr lang="en-US" dirty="0"/>
            </a:br>
            <a:endParaRPr lang="en-US" dirty="0"/>
          </a:p>
        </p:txBody>
      </p:sp>
      <p:sp>
        <p:nvSpPr>
          <p:cNvPr id="3" name="Content Placeholder 2">
            <a:extLst>
              <a:ext uri="{FF2B5EF4-FFF2-40B4-BE49-F238E27FC236}">
                <a16:creationId xmlns:a16="http://schemas.microsoft.com/office/drawing/2014/main" id="{C8AF34B4-B312-426C-B487-49432D8E3C8C}"/>
              </a:ext>
            </a:extLst>
          </p:cNvPr>
          <p:cNvSpPr>
            <a:spLocks noGrp="1"/>
          </p:cNvSpPr>
          <p:nvPr>
            <p:ph idx="1"/>
          </p:nvPr>
        </p:nvSpPr>
        <p:spPr>
          <a:xfrm>
            <a:off x="1154953" y="2346158"/>
            <a:ext cx="8825659" cy="4174957"/>
          </a:xfrm>
        </p:spPr>
        <p:txBody>
          <a:bodyPr>
            <a:normAutofit/>
          </a:bodyPr>
          <a:lstStyle/>
          <a:p>
            <a:pPr marL="0" indent="0" algn="just">
              <a:buNone/>
            </a:pPr>
            <a:r>
              <a:rPr lang="en-US" sz="2600" b="1" u="sng" dirty="0">
                <a:solidFill>
                  <a:schemeClr val="tx1"/>
                </a:solidFill>
                <a:effectLst>
                  <a:outerShdw blurRad="38100" dist="38100" dir="2700000" algn="tl">
                    <a:srgbClr val="000000">
                      <a:alpha val="43137"/>
                    </a:srgbClr>
                  </a:outerShdw>
                </a:effectLst>
              </a:rPr>
              <a:t>Prediction Model</a:t>
            </a:r>
          </a:p>
          <a:p>
            <a:pPr algn="just"/>
            <a:r>
              <a:rPr lang="en-US" dirty="0"/>
              <a:t>A model using Count Vectorizer and Logistic Regression Classifier managed to predict the sentiment of the tweets with an accuracy prediction close to %80. This model can be used periodically to assess customer satisfaction and monitor progress.</a:t>
            </a:r>
          </a:p>
          <a:p>
            <a:pPr algn="just"/>
            <a:r>
              <a:rPr lang="en-US" dirty="0"/>
              <a:t> The model was tested on 2019 data and received an accuracy of 99.30%.</a:t>
            </a:r>
          </a:p>
          <a:p>
            <a:pPr algn="just"/>
            <a:r>
              <a:rPr lang="en-US" dirty="0"/>
              <a:t>2019 Tweets sentiments were more balanced and showed improvement in customer service.</a:t>
            </a:r>
          </a:p>
        </p:txBody>
      </p:sp>
      <p:pic>
        <p:nvPicPr>
          <p:cNvPr id="4" name="Picture 10" descr="Image result for american airlines airplane transparent">
            <a:extLst>
              <a:ext uri="{FF2B5EF4-FFF2-40B4-BE49-F238E27FC236}">
                <a16:creationId xmlns:a16="http://schemas.microsoft.com/office/drawing/2014/main" id="{22ED47CC-EDC4-4EBE-A430-FD2874E5B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2598" y="921096"/>
            <a:ext cx="2683731" cy="81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343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C007-4D2F-4785-94D3-7364C8CA3893}"/>
              </a:ext>
            </a:extLst>
          </p:cNvPr>
          <p:cNvSpPr>
            <a:spLocks noGrp="1"/>
          </p:cNvSpPr>
          <p:nvPr>
            <p:ph type="title"/>
          </p:nvPr>
        </p:nvSpPr>
        <p:spPr/>
        <p:txBody>
          <a:bodyPr/>
          <a:lstStyle/>
          <a:p>
            <a:r>
              <a:rPr lang="en-US" dirty="0"/>
              <a:t>Conclusion &amp; Recommendations</a:t>
            </a:r>
            <a:br>
              <a:rPr lang="en-US" dirty="0"/>
            </a:br>
            <a:endParaRPr lang="en-US" dirty="0"/>
          </a:p>
        </p:txBody>
      </p:sp>
      <p:sp>
        <p:nvSpPr>
          <p:cNvPr id="3" name="Content Placeholder 2">
            <a:extLst>
              <a:ext uri="{FF2B5EF4-FFF2-40B4-BE49-F238E27FC236}">
                <a16:creationId xmlns:a16="http://schemas.microsoft.com/office/drawing/2014/main" id="{C8AF34B4-B312-426C-B487-49432D8E3C8C}"/>
              </a:ext>
            </a:extLst>
          </p:cNvPr>
          <p:cNvSpPr>
            <a:spLocks noGrp="1"/>
          </p:cNvSpPr>
          <p:nvPr>
            <p:ph idx="1"/>
          </p:nvPr>
        </p:nvSpPr>
        <p:spPr>
          <a:xfrm>
            <a:off x="1154953" y="2346158"/>
            <a:ext cx="8825659" cy="4174957"/>
          </a:xfrm>
        </p:spPr>
        <p:txBody>
          <a:bodyPr>
            <a:normAutofit/>
          </a:bodyPr>
          <a:lstStyle/>
          <a:p>
            <a:pPr marL="0" indent="0" algn="just">
              <a:buNone/>
            </a:pPr>
            <a:r>
              <a:rPr lang="en-US" sz="2600" b="1" u="sng" dirty="0">
                <a:solidFill>
                  <a:schemeClr val="tx1"/>
                </a:solidFill>
                <a:effectLst>
                  <a:outerShdw blurRad="38100" dist="38100" dir="2700000" algn="tl">
                    <a:srgbClr val="000000">
                      <a:alpha val="43137"/>
                    </a:srgbClr>
                  </a:outerShdw>
                </a:effectLst>
              </a:rPr>
              <a:t>Clustering Model</a:t>
            </a:r>
          </a:p>
          <a:p>
            <a:pPr algn="just"/>
            <a:r>
              <a:rPr lang="en-US" dirty="0"/>
              <a:t>2015 data was easier to define the difference between the clusters, the first group of customers are balanced, there is a relatively high proportion of negative tweets with no clear reason, and less cancelled and late flights issues. The second group represents the frustrated customers tweets (83%), those customers are frustrated mainly due to customer service and flights schedule issues.</a:t>
            </a:r>
          </a:p>
          <a:p>
            <a:pPr algn="just"/>
            <a:r>
              <a:rPr lang="en-US" dirty="0"/>
              <a:t>2019 data was harder to define the difference between the clusters. Both clusters are balanced with slight difference between them. The first group represents tweets related to time and scheduling issues, tweets are slightly negative to the rest of the tweets. the second group represents tweets related to exhausting and vouchers. It might be related to issues passengers raised looking for compensation in terms of flight vouchers. </a:t>
            </a:r>
          </a:p>
        </p:txBody>
      </p:sp>
      <p:pic>
        <p:nvPicPr>
          <p:cNvPr id="4" name="Picture 10" descr="Image result for american airlines airplane transparent">
            <a:extLst>
              <a:ext uri="{FF2B5EF4-FFF2-40B4-BE49-F238E27FC236}">
                <a16:creationId xmlns:a16="http://schemas.microsoft.com/office/drawing/2014/main" id="{86244E81-C941-4D06-AB9C-1462DBE87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2598" y="921096"/>
            <a:ext cx="2683731" cy="81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27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3F6AE-72A4-4A15-889F-6E04C227027F}"/>
              </a:ext>
            </a:extLst>
          </p:cNvPr>
          <p:cNvSpPr>
            <a:spLocks noGrp="1"/>
          </p:cNvSpPr>
          <p:nvPr>
            <p:ph type="title"/>
          </p:nvPr>
        </p:nvSpPr>
        <p:spPr/>
        <p:txBody>
          <a:bodyPr/>
          <a:lstStyle/>
          <a:p>
            <a:r>
              <a:rPr lang="en-US" dirty="0"/>
              <a:t>Weak Points and Shortcomings </a:t>
            </a:r>
            <a:br>
              <a:rPr lang="en-US" dirty="0"/>
            </a:br>
            <a:endParaRPr lang="en-US" dirty="0"/>
          </a:p>
        </p:txBody>
      </p:sp>
      <p:sp>
        <p:nvSpPr>
          <p:cNvPr id="3" name="Content Placeholder 2">
            <a:extLst>
              <a:ext uri="{FF2B5EF4-FFF2-40B4-BE49-F238E27FC236}">
                <a16:creationId xmlns:a16="http://schemas.microsoft.com/office/drawing/2014/main" id="{B0FDEEB1-EB9A-4639-B5FD-E8DA0A78DC3C}"/>
              </a:ext>
            </a:extLst>
          </p:cNvPr>
          <p:cNvSpPr>
            <a:spLocks noGrp="1"/>
          </p:cNvSpPr>
          <p:nvPr>
            <p:ph idx="1"/>
          </p:nvPr>
        </p:nvSpPr>
        <p:spPr>
          <a:xfrm>
            <a:off x="1154954" y="2603500"/>
            <a:ext cx="10118635" cy="4086058"/>
          </a:xfrm>
        </p:spPr>
        <p:txBody>
          <a:bodyPr>
            <a:normAutofit/>
          </a:bodyPr>
          <a:lstStyle/>
          <a:p>
            <a:pPr algn="just"/>
            <a:r>
              <a:rPr lang="en-US" dirty="0"/>
              <a:t>The size of the data is relatively small for tweets with limited number of words per tweet. The size of the data should be in hundred thousands or millions to achieve better result.</a:t>
            </a:r>
          </a:p>
          <a:p>
            <a:pPr algn="just"/>
            <a:r>
              <a:rPr lang="en-US" dirty="0"/>
              <a:t>The sentiment labeling of the data need to be improved. providing more key words and build aviation related sentiment labeling will improve the performance. Deep learning could be a way for more improvement.</a:t>
            </a:r>
          </a:p>
          <a:p>
            <a:pPr algn="just"/>
            <a:r>
              <a:rPr lang="en-US" dirty="0"/>
              <a:t>Competitors data should be collected as well in the year 2019. This can help in identifying how American is doing compare to competitors as the case for year 2015, but due to time constraints I could not do it.</a:t>
            </a:r>
          </a:p>
          <a:p>
            <a:pPr algn="just"/>
            <a:r>
              <a:rPr lang="en-US" dirty="0"/>
              <a:t>The tweets were collected in specific limited period (week or two from a specific year and month), this can not be generalized on the whole satisfaction of the customers, larger period span is advised.</a:t>
            </a:r>
          </a:p>
          <a:p>
            <a:pPr algn="just"/>
            <a:endParaRPr lang="en-US" dirty="0"/>
          </a:p>
        </p:txBody>
      </p:sp>
      <p:pic>
        <p:nvPicPr>
          <p:cNvPr id="4106" name="Picture 10" descr="Image result for american airlines airplane transparent">
            <a:extLst>
              <a:ext uri="{FF2B5EF4-FFF2-40B4-BE49-F238E27FC236}">
                <a16:creationId xmlns:a16="http://schemas.microsoft.com/office/drawing/2014/main" id="{6BFC5E6B-6751-4E5E-A332-14B131612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2598" y="921096"/>
            <a:ext cx="2683731" cy="81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101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154D39DD-2F14-47CA-B4D7-3FCBA5D23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7" name="Rectangle 136">
            <a:extLst>
              <a:ext uri="{FF2B5EF4-FFF2-40B4-BE49-F238E27FC236}">
                <a16:creationId xmlns:a16="http://schemas.microsoft.com/office/drawing/2014/main" id="{7288A8CA-4320-4A95-8370-A0C071EB4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Shape 138">
            <a:extLst>
              <a:ext uri="{FF2B5EF4-FFF2-40B4-BE49-F238E27FC236}">
                <a16:creationId xmlns:a16="http://schemas.microsoft.com/office/drawing/2014/main" id="{62B04BB8-C90C-4749-9FF3-02638AE9C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4928325"/>
            <a:ext cx="10905067" cy="1286209"/>
          </a:xfrm>
          <a:custGeom>
            <a:avLst/>
            <a:gdLst>
              <a:gd name="connsiteX0" fmla="*/ 5080191 w 10905067"/>
              <a:gd name="connsiteY0" fmla="*/ 0 h 1286209"/>
              <a:gd name="connsiteX1" fmla="*/ 5315140 w 10905067"/>
              <a:gd name="connsiteY1" fmla="*/ 1588 h 1286209"/>
              <a:gd name="connsiteX2" fmla="*/ 5546915 w 10905067"/>
              <a:gd name="connsiteY2" fmla="*/ 1588 h 1286209"/>
              <a:gd name="connsiteX3" fmla="*/ 5777103 w 10905067"/>
              <a:gd name="connsiteY3" fmla="*/ 4763 h 1286209"/>
              <a:gd name="connsiteX4" fmla="*/ 6002528 w 10905067"/>
              <a:gd name="connsiteY4" fmla="*/ 9525 h 1286209"/>
              <a:gd name="connsiteX5" fmla="*/ 6226365 w 10905067"/>
              <a:gd name="connsiteY5" fmla="*/ 14288 h 1286209"/>
              <a:gd name="connsiteX6" fmla="*/ 6445440 w 10905067"/>
              <a:gd name="connsiteY6" fmla="*/ 19050 h 1286209"/>
              <a:gd name="connsiteX7" fmla="*/ 6662928 w 10905067"/>
              <a:gd name="connsiteY7" fmla="*/ 26988 h 1286209"/>
              <a:gd name="connsiteX8" fmla="*/ 6877240 w 10905067"/>
              <a:gd name="connsiteY8" fmla="*/ 34925 h 1286209"/>
              <a:gd name="connsiteX9" fmla="*/ 7086790 w 10905067"/>
              <a:gd name="connsiteY9" fmla="*/ 42863 h 1286209"/>
              <a:gd name="connsiteX10" fmla="*/ 7496365 w 10905067"/>
              <a:gd name="connsiteY10" fmla="*/ 63500 h 1286209"/>
              <a:gd name="connsiteX11" fmla="*/ 7888478 w 10905067"/>
              <a:gd name="connsiteY11" fmla="*/ 85725 h 1286209"/>
              <a:gd name="connsiteX12" fmla="*/ 8264715 w 10905067"/>
              <a:gd name="connsiteY12" fmla="*/ 109538 h 1286209"/>
              <a:gd name="connsiteX13" fmla="*/ 8621902 w 10905067"/>
              <a:gd name="connsiteY13" fmla="*/ 134938 h 1286209"/>
              <a:gd name="connsiteX14" fmla="*/ 8961628 w 10905067"/>
              <a:gd name="connsiteY14" fmla="*/ 161925 h 1286209"/>
              <a:gd name="connsiteX15" fmla="*/ 9277540 w 10905067"/>
              <a:gd name="connsiteY15" fmla="*/ 190500 h 1286209"/>
              <a:gd name="connsiteX16" fmla="*/ 9574402 w 10905067"/>
              <a:gd name="connsiteY16" fmla="*/ 219075 h 1286209"/>
              <a:gd name="connsiteX17" fmla="*/ 9847452 w 10905067"/>
              <a:gd name="connsiteY17" fmla="*/ 247650 h 1286209"/>
              <a:gd name="connsiteX18" fmla="*/ 10098278 w 10905067"/>
              <a:gd name="connsiteY18" fmla="*/ 274638 h 1286209"/>
              <a:gd name="connsiteX19" fmla="*/ 10320528 w 10905067"/>
              <a:gd name="connsiteY19" fmla="*/ 300038 h 1286209"/>
              <a:gd name="connsiteX20" fmla="*/ 10520552 w 10905067"/>
              <a:gd name="connsiteY20" fmla="*/ 323850 h 1286209"/>
              <a:gd name="connsiteX21" fmla="*/ 10690415 w 10905067"/>
              <a:gd name="connsiteY21" fmla="*/ 344488 h 1286209"/>
              <a:gd name="connsiteX22" fmla="*/ 10831702 w 10905067"/>
              <a:gd name="connsiteY22" fmla="*/ 363538 h 1286209"/>
              <a:gd name="connsiteX23" fmla="*/ 10905067 w 10905067"/>
              <a:gd name="connsiteY23" fmla="*/ 373678 h 1286209"/>
              <a:gd name="connsiteX24" fmla="*/ 10905067 w 10905067"/>
              <a:gd name="connsiteY24" fmla="*/ 1286209 h 1286209"/>
              <a:gd name="connsiteX25" fmla="*/ 0 w 10905067"/>
              <a:gd name="connsiteY25" fmla="*/ 1286209 h 1286209"/>
              <a:gd name="connsiteX26" fmla="*/ 0 w 10905067"/>
              <a:gd name="connsiteY26" fmla="*/ 369898 h 1286209"/>
              <a:gd name="connsiteX27" fmla="*/ 71628 w 10905067"/>
              <a:gd name="connsiteY27" fmla="*/ 358775 h 1286209"/>
              <a:gd name="connsiteX28" fmla="*/ 327215 w 10905067"/>
              <a:gd name="connsiteY28" fmla="*/ 320675 h 1286209"/>
              <a:gd name="connsiteX29" fmla="*/ 582802 w 10905067"/>
              <a:gd name="connsiteY29" fmla="*/ 284163 h 1286209"/>
              <a:gd name="connsiteX30" fmla="*/ 839978 w 10905067"/>
              <a:gd name="connsiteY30" fmla="*/ 252413 h 1286209"/>
              <a:gd name="connsiteX31" fmla="*/ 1095565 w 10905067"/>
              <a:gd name="connsiteY31" fmla="*/ 220663 h 1286209"/>
              <a:gd name="connsiteX32" fmla="*/ 1352740 w 10905067"/>
              <a:gd name="connsiteY32" fmla="*/ 190500 h 1286209"/>
              <a:gd name="connsiteX33" fmla="*/ 1606740 w 10905067"/>
              <a:gd name="connsiteY33" fmla="*/ 165100 h 1286209"/>
              <a:gd name="connsiteX34" fmla="*/ 1863915 w 10905067"/>
              <a:gd name="connsiteY34" fmla="*/ 141288 h 1286209"/>
              <a:gd name="connsiteX35" fmla="*/ 2119502 w 10905067"/>
              <a:gd name="connsiteY35" fmla="*/ 119063 h 1286209"/>
              <a:gd name="connsiteX36" fmla="*/ 2371915 w 10905067"/>
              <a:gd name="connsiteY36" fmla="*/ 100013 h 1286209"/>
              <a:gd name="connsiteX37" fmla="*/ 2625915 w 10905067"/>
              <a:gd name="connsiteY37" fmla="*/ 80963 h 1286209"/>
              <a:gd name="connsiteX38" fmla="*/ 2878328 w 10905067"/>
              <a:gd name="connsiteY38" fmla="*/ 65088 h 1286209"/>
              <a:gd name="connsiteX39" fmla="*/ 3129153 w 10905067"/>
              <a:gd name="connsiteY39" fmla="*/ 52388 h 1286209"/>
              <a:gd name="connsiteX40" fmla="*/ 3379978 w 10905067"/>
              <a:gd name="connsiteY40" fmla="*/ 39688 h 1286209"/>
              <a:gd name="connsiteX41" fmla="*/ 3627628 w 10905067"/>
              <a:gd name="connsiteY41" fmla="*/ 28575 h 1286209"/>
              <a:gd name="connsiteX42" fmla="*/ 3873690 w 10905067"/>
              <a:gd name="connsiteY42" fmla="*/ 20638 h 1286209"/>
              <a:gd name="connsiteX43" fmla="*/ 4119754 w 10905067"/>
              <a:gd name="connsiteY43" fmla="*/ 14288 h 1286209"/>
              <a:gd name="connsiteX44" fmla="*/ 4362640 w 10905067"/>
              <a:gd name="connsiteY44" fmla="*/ 7938 h 1286209"/>
              <a:gd name="connsiteX45" fmla="*/ 4603941 w 10905067"/>
              <a:gd name="connsiteY45" fmla="*/ 4763 h 1286209"/>
              <a:gd name="connsiteX46" fmla="*/ 4843653 w 10905067"/>
              <a:gd name="connsiteY46" fmla="*/ 1588 h 128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905067" h="1286209">
                <a:moveTo>
                  <a:pt x="5080191" y="0"/>
                </a:moveTo>
                <a:lnTo>
                  <a:pt x="5315140" y="1588"/>
                </a:lnTo>
                <a:lnTo>
                  <a:pt x="5546915" y="1588"/>
                </a:lnTo>
                <a:lnTo>
                  <a:pt x="5777103" y="4763"/>
                </a:lnTo>
                <a:lnTo>
                  <a:pt x="6002528" y="9525"/>
                </a:lnTo>
                <a:lnTo>
                  <a:pt x="6226365" y="14288"/>
                </a:lnTo>
                <a:lnTo>
                  <a:pt x="6445440" y="19050"/>
                </a:lnTo>
                <a:lnTo>
                  <a:pt x="6662928" y="26988"/>
                </a:lnTo>
                <a:lnTo>
                  <a:pt x="6877240" y="34925"/>
                </a:lnTo>
                <a:lnTo>
                  <a:pt x="7086790" y="42863"/>
                </a:lnTo>
                <a:lnTo>
                  <a:pt x="7496365" y="63500"/>
                </a:lnTo>
                <a:lnTo>
                  <a:pt x="7888478" y="85725"/>
                </a:lnTo>
                <a:lnTo>
                  <a:pt x="8264715" y="109538"/>
                </a:lnTo>
                <a:lnTo>
                  <a:pt x="8621902" y="134938"/>
                </a:lnTo>
                <a:lnTo>
                  <a:pt x="8961628" y="161925"/>
                </a:lnTo>
                <a:lnTo>
                  <a:pt x="9277540" y="190500"/>
                </a:lnTo>
                <a:lnTo>
                  <a:pt x="9574402" y="219075"/>
                </a:lnTo>
                <a:lnTo>
                  <a:pt x="9847452" y="247650"/>
                </a:lnTo>
                <a:lnTo>
                  <a:pt x="10098278" y="274638"/>
                </a:lnTo>
                <a:lnTo>
                  <a:pt x="10320528" y="300038"/>
                </a:lnTo>
                <a:lnTo>
                  <a:pt x="10520552" y="323850"/>
                </a:lnTo>
                <a:lnTo>
                  <a:pt x="10690415" y="344488"/>
                </a:lnTo>
                <a:lnTo>
                  <a:pt x="10831702" y="363538"/>
                </a:lnTo>
                <a:lnTo>
                  <a:pt x="10905067" y="373678"/>
                </a:lnTo>
                <a:lnTo>
                  <a:pt x="10905067" y="1286209"/>
                </a:lnTo>
                <a:lnTo>
                  <a:pt x="0" y="1286209"/>
                </a:lnTo>
                <a:lnTo>
                  <a:pt x="0" y="369898"/>
                </a:lnTo>
                <a:lnTo>
                  <a:pt x="71628" y="358775"/>
                </a:lnTo>
                <a:lnTo>
                  <a:pt x="327215" y="320675"/>
                </a:lnTo>
                <a:lnTo>
                  <a:pt x="582802" y="284163"/>
                </a:lnTo>
                <a:lnTo>
                  <a:pt x="839978" y="252413"/>
                </a:lnTo>
                <a:lnTo>
                  <a:pt x="1095565" y="220663"/>
                </a:lnTo>
                <a:lnTo>
                  <a:pt x="1352740" y="190500"/>
                </a:lnTo>
                <a:lnTo>
                  <a:pt x="1606740" y="165100"/>
                </a:lnTo>
                <a:lnTo>
                  <a:pt x="1863915" y="141288"/>
                </a:lnTo>
                <a:lnTo>
                  <a:pt x="2119502" y="119063"/>
                </a:lnTo>
                <a:lnTo>
                  <a:pt x="2371915" y="100013"/>
                </a:lnTo>
                <a:lnTo>
                  <a:pt x="2625915" y="80963"/>
                </a:lnTo>
                <a:lnTo>
                  <a:pt x="2878328" y="65088"/>
                </a:lnTo>
                <a:lnTo>
                  <a:pt x="3129153" y="52388"/>
                </a:lnTo>
                <a:lnTo>
                  <a:pt x="3379978" y="39688"/>
                </a:lnTo>
                <a:lnTo>
                  <a:pt x="3627628" y="28575"/>
                </a:lnTo>
                <a:lnTo>
                  <a:pt x="3873690" y="20638"/>
                </a:lnTo>
                <a:lnTo>
                  <a:pt x="4119754" y="14288"/>
                </a:lnTo>
                <a:lnTo>
                  <a:pt x="4362640" y="7938"/>
                </a:lnTo>
                <a:lnTo>
                  <a:pt x="4603941" y="4763"/>
                </a:lnTo>
                <a:lnTo>
                  <a:pt x="4843653" y="1588"/>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41" name="Freeform: Shape 140">
            <a:extLst>
              <a:ext uri="{FF2B5EF4-FFF2-40B4-BE49-F238E27FC236}">
                <a16:creationId xmlns:a16="http://schemas.microsoft.com/office/drawing/2014/main" id="{EAD90F04-D443-4614-ABB4-A6349DEF7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608200" y="4896291"/>
            <a:ext cx="2950805" cy="383231"/>
          </a:xfrm>
          <a:custGeom>
            <a:avLst/>
            <a:gdLst>
              <a:gd name="connsiteX0" fmla="*/ 291475 w 2950805"/>
              <a:gd name="connsiteY0" fmla="*/ 202393 h 383231"/>
              <a:gd name="connsiteX1" fmla="*/ 28045 w 2950805"/>
              <a:gd name="connsiteY1" fmla="*/ 159496 h 383231"/>
              <a:gd name="connsiteX2" fmla="*/ 0 w 2950805"/>
              <a:gd name="connsiteY2" fmla="*/ 92328 h 383231"/>
              <a:gd name="connsiteX3" fmla="*/ 175858 w 2950805"/>
              <a:gd name="connsiteY3" fmla="*/ 101244 h 383231"/>
              <a:gd name="connsiteX4" fmla="*/ 265932 w 2950805"/>
              <a:gd name="connsiteY4" fmla="*/ 104578 h 383231"/>
              <a:gd name="connsiteX5" fmla="*/ 357986 w 2950805"/>
              <a:gd name="connsiteY5" fmla="*/ 108078 h 383231"/>
              <a:gd name="connsiteX6" fmla="*/ 451359 w 2950805"/>
              <a:gd name="connsiteY6" fmla="*/ 111411 h 383231"/>
              <a:gd name="connsiteX7" fmla="*/ 545392 w 2950805"/>
              <a:gd name="connsiteY7" fmla="*/ 113495 h 383231"/>
              <a:gd name="connsiteX8" fmla="*/ 641075 w 2950805"/>
              <a:gd name="connsiteY8" fmla="*/ 115495 h 383231"/>
              <a:gd name="connsiteX9" fmla="*/ 738407 w 2950805"/>
              <a:gd name="connsiteY9" fmla="*/ 117578 h 383231"/>
              <a:gd name="connsiteX10" fmla="*/ 837060 w 2950805"/>
              <a:gd name="connsiteY10" fmla="*/ 118995 h 383231"/>
              <a:gd name="connsiteX11" fmla="*/ 936702 w 2950805"/>
              <a:gd name="connsiteY11" fmla="*/ 118995 h 383231"/>
              <a:gd name="connsiteX12" fmla="*/ 1037663 w 2950805"/>
              <a:gd name="connsiteY12" fmla="*/ 119578 h 383231"/>
              <a:gd name="connsiteX13" fmla="*/ 1139615 w 2950805"/>
              <a:gd name="connsiteY13" fmla="*/ 118995 h 383231"/>
              <a:gd name="connsiteX14" fmla="*/ 1242557 w 2950805"/>
              <a:gd name="connsiteY14" fmla="*/ 117578 h 383231"/>
              <a:gd name="connsiteX15" fmla="*/ 1345828 w 2950805"/>
              <a:gd name="connsiteY15" fmla="*/ 116245 h 383231"/>
              <a:gd name="connsiteX16" fmla="*/ 1450419 w 2950805"/>
              <a:gd name="connsiteY16" fmla="*/ 113495 h 383231"/>
              <a:gd name="connsiteX17" fmla="*/ 1556330 w 2950805"/>
              <a:gd name="connsiteY17" fmla="*/ 110828 h 383231"/>
              <a:gd name="connsiteX18" fmla="*/ 1661581 w 2950805"/>
              <a:gd name="connsiteY18" fmla="*/ 107328 h 383231"/>
              <a:gd name="connsiteX19" fmla="*/ 1768152 w 2950805"/>
              <a:gd name="connsiteY19" fmla="*/ 102661 h 383231"/>
              <a:gd name="connsiteX20" fmla="*/ 1876043 w 2950805"/>
              <a:gd name="connsiteY20" fmla="*/ 97161 h 383231"/>
              <a:gd name="connsiteX21" fmla="*/ 1983933 w 2950805"/>
              <a:gd name="connsiteY21" fmla="*/ 91744 h 383231"/>
              <a:gd name="connsiteX22" fmla="*/ 2091824 w 2950805"/>
              <a:gd name="connsiteY22" fmla="*/ 84827 h 383231"/>
              <a:gd name="connsiteX23" fmla="*/ 2201694 w 2950805"/>
              <a:gd name="connsiteY23" fmla="*/ 76661 h 383231"/>
              <a:gd name="connsiteX24" fmla="*/ 2309585 w 2950805"/>
              <a:gd name="connsiteY24" fmla="*/ 68494 h 383231"/>
              <a:gd name="connsiteX25" fmla="*/ 2419455 w 2950805"/>
              <a:gd name="connsiteY25" fmla="*/ 58911 h 383231"/>
              <a:gd name="connsiteX26" fmla="*/ 2530315 w 2950805"/>
              <a:gd name="connsiteY26" fmla="*/ 48660 h 383231"/>
              <a:gd name="connsiteX27" fmla="*/ 2639196 w 2950805"/>
              <a:gd name="connsiteY27" fmla="*/ 37743 h 383231"/>
              <a:gd name="connsiteX28" fmla="*/ 2749396 w 2950805"/>
              <a:gd name="connsiteY28" fmla="*/ 24910 h 383231"/>
              <a:gd name="connsiteX29" fmla="*/ 2859596 w 2950805"/>
              <a:gd name="connsiteY29" fmla="*/ 11243 h 383231"/>
              <a:gd name="connsiteX30" fmla="*/ 2950805 w 2950805"/>
              <a:gd name="connsiteY30" fmla="*/ 0 h 383231"/>
              <a:gd name="connsiteX31" fmla="*/ 2902791 w 2950805"/>
              <a:gd name="connsiteY31" fmla="*/ 383231 h 383231"/>
              <a:gd name="connsiteX32" fmla="*/ 2514370 w 2950805"/>
              <a:gd name="connsiteY32" fmla="*/ 369898 h 383231"/>
              <a:gd name="connsiteX33" fmla="*/ 291475 w 2950805"/>
              <a:gd name="connsiteY33" fmla="*/ 202393 h 38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950805" h="383231">
                <a:moveTo>
                  <a:pt x="291475" y="202393"/>
                </a:moveTo>
                <a:cubicBezTo>
                  <a:pt x="185555" y="188236"/>
                  <a:pt x="96136" y="173860"/>
                  <a:pt x="28045" y="159496"/>
                </a:cubicBezTo>
                <a:cubicBezTo>
                  <a:pt x="18807" y="137078"/>
                  <a:pt x="9238" y="114745"/>
                  <a:pt x="0" y="92328"/>
                </a:cubicBezTo>
                <a:lnTo>
                  <a:pt x="175858" y="101244"/>
                </a:lnTo>
                <a:lnTo>
                  <a:pt x="265932" y="104578"/>
                </a:lnTo>
                <a:lnTo>
                  <a:pt x="357986" y="108078"/>
                </a:lnTo>
                <a:lnTo>
                  <a:pt x="451359" y="111411"/>
                </a:lnTo>
                <a:lnTo>
                  <a:pt x="545392" y="113495"/>
                </a:lnTo>
                <a:lnTo>
                  <a:pt x="641075" y="115495"/>
                </a:lnTo>
                <a:lnTo>
                  <a:pt x="738407" y="117578"/>
                </a:lnTo>
                <a:lnTo>
                  <a:pt x="837060" y="118995"/>
                </a:lnTo>
                <a:lnTo>
                  <a:pt x="936702" y="118995"/>
                </a:lnTo>
                <a:lnTo>
                  <a:pt x="1037663" y="119578"/>
                </a:lnTo>
                <a:lnTo>
                  <a:pt x="1139615" y="118995"/>
                </a:lnTo>
                <a:lnTo>
                  <a:pt x="1242557" y="117578"/>
                </a:lnTo>
                <a:lnTo>
                  <a:pt x="1345828" y="116245"/>
                </a:lnTo>
                <a:lnTo>
                  <a:pt x="1450419" y="113495"/>
                </a:lnTo>
                <a:lnTo>
                  <a:pt x="1556330" y="110828"/>
                </a:lnTo>
                <a:lnTo>
                  <a:pt x="1661581" y="107328"/>
                </a:lnTo>
                <a:lnTo>
                  <a:pt x="1768152" y="102661"/>
                </a:lnTo>
                <a:lnTo>
                  <a:pt x="1876043" y="97161"/>
                </a:lnTo>
                <a:lnTo>
                  <a:pt x="1983933" y="91744"/>
                </a:lnTo>
                <a:lnTo>
                  <a:pt x="2091824" y="84827"/>
                </a:lnTo>
                <a:lnTo>
                  <a:pt x="2201694" y="76661"/>
                </a:lnTo>
                <a:lnTo>
                  <a:pt x="2309585" y="68494"/>
                </a:lnTo>
                <a:lnTo>
                  <a:pt x="2419455" y="58911"/>
                </a:lnTo>
                <a:lnTo>
                  <a:pt x="2530315" y="48660"/>
                </a:lnTo>
                <a:lnTo>
                  <a:pt x="2639196" y="37743"/>
                </a:lnTo>
                <a:lnTo>
                  <a:pt x="2749396" y="24910"/>
                </a:lnTo>
                <a:lnTo>
                  <a:pt x="2859596" y="11243"/>
                </a:lnTo>
                <a:lnTo>
                  <a:pt x="2950805" y="0"/>
                </a:lnTo>
                <a:lnTo>
                  <a:pt x="2902791" y="383231"/>
                </a:lnTo>
                <a:lnTo>
                  <a:pt x="2514370" y="369898"/>
                </a:lnTo>
                <a:cubicBezTo>
                  <a:pt x="1763175" y="338523"/>
                  <a:pt x="821072" y="273180"/>
                  <a:pt x="291475" y="202393"/>
                </a:cubicBezTo>
                <a:close/>
              </a:path>
            </a:pathLst>
          </a:custGeom>
          <a:solidFill>
            <a:srgbClr val="FFFFFF">
              <a:alpha val="20000"/>
            </a:srgbClr>
          </a:solidFill>
          <a:ln>
            <a:noFill/>
          </a:ln>
        </p:spPr>
        <p:txBody>
          <a:bodyPr wrap="square">
            <a:noAutofit/>
          </a:bodyPr>
          <a:lstStyle/>
          <a:p>
            <a:endParaRPr lang="en-US" dirty="0"/>
          </a:p>
        </p:txBody>
      </p:sp>
      <p:pic>
        <p:nvPicPr>
          <p:cNvPr id="2050" name="Picture 2" descr="Image result for cartoon american airlines airplane">
            <a:extLst>
              <a:ext uri="{FF2B5EF4-FFF2-40B4-BE49-F238E27FC236}">
                <a16:creationId xmlns:a16="http://schemas.microsoft.com/office/drawing/2014/main" id="{3322CDA3-B944-4B68-8331-9ACA9224A7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49" r="13061"/>
          <a:stretch/>
        </p:blipFill>
        <p:spPr bwMode="auto">
          <a:xfrm>
            <a:off x="643466" y="652992"/>
            <a:ext cx="5452532" cy="4654756"/>
          </a:xfrm>
          <a:custGeom>
            <a:avLst/>
            <a:gdLst>
              <a:gd name="connsiteX0" fmla="*/ 0 w 5452532"/>
              <a:gd name="connsiteY0" fmla="*/ 0 h 4654756"/>
              <a:gd name="connsiteX1" fmla="*/ 5452532 w 5452532"/>
              <a:gd name="connsiteY1" fmla="*/ 0 h 4654756"/>
              <a:gd name="connsiteX2" fmla="*/ 5452532 w 5452532"/>
              <a:gd name="connsiteY2" fmla="*/ 4286446 h 4654756"/>
              <a:gd name="connsiteX3" fmla="*/ 5315140 w 5452532"/>
              <a:gd name="connsiteY3" fmla="*/ 4286446 h 4654756"/>
              <a:gd name="connsiteX4" fmla="*/ 5080191 w 5452532"/>
              <a:gd name="connsiteY4" fmla="*/ 4284858 h 4654756"/>
              <a:gd name="connsiteX5" fmla="*/ 4843653 w 5452532"/>
              <a:gd name="connsiteY5" fmla="*/ 4286446 h 4654756"/>
              <a:gd name="connsiteX6" fmla="*/ 4603941 w 5452532"/>
              <a:gd name="connsiteY6" fmla="*/ 4289621 h 4654756"/>
              <a:gd name="connsiteX7" fmla="*/ 4362640 w 5452532"/>
              <a:gd name="connsiteY7" fmla="*/ 4292796 h 4654756"/>
              <a:gd name="connsiteX8" fmla="*/ 4119754 w 5452532"/>
              <a:gd name="connsiteY8" fmla="*/ 4299146 h 4654756"/>
              <a:gd name="connsiteX9" fmla="*/ 3873690 w 5452532"/>
              <a:gd name="connsiteY9" fmla="*/ 4305496 h 4654756"/>
              <a:gd name="connsiteX10" fmla="*/ 3627628 w 5452532"/>
              <a:gd name="connsiteY10" fmla="*/ 4313433 h 4654756"/>
              <a:gd name="connsiteX11" fmla="*/ 3379978 w 5452532"/>
              <a:gd name="connsiteY11" fmla="*/ 4324546 h 4654756"/>
              <a:gd name="connsiteX12" fmla="*/ 3129153 w 5452532"/>
              <a:gd name="connsiteY12" fmla="*/ 4337246 h 4654756"/>
              <a:gd name="connsiteX13" fmla="*/ 2878328 w 5452532"/>
              <a:gd name="connsiteY13" fmla="*/ 4349946 h 4654756"/>
              <a:gd name="connsiteX14" fmla="*/ 2625915 w 5452532"/>
              <a:gd name="connsiteY14" fmla="*/ 4365821 h 4654756"/>
              <a:gd name="connsiteX15" fmla="*/ 2371915 w 5452532"/>
              <a:gd name="connsiteY15" fmla="*/ 4384871 h 4654756"/>
              <a:gd name="connsiteX16" fmla="*/ 2119502 w 5452532"/>
              <a:gd name="connsiteY16" fmla="*/ 4403921 h 4654756"/>
              <a:gd name="connsiteX17" fmla="*/ 1863915 w 5452532"/>
              <a:gd name="connsiteY17" fmla="*/ 4426146 h 4654756"/>
              <a:gd name="connsiteX18" fmla="*/ 1606740 w 5452532"/>
              <a:gd name="connsiteY18" fmla="*/ 4449958 h 4654756"/>
              <a:gd name="connsiteX19" fmla="*/ 1352740 w 5452532"/>
              <a:gd name="connsiteY19" fmla="*/ 4475358 h 4654756"/>
              <a:gd name="connsiteX20" fmla="*/ 1095565 w 5452532"/>
              <a:gd name="connsiteY20" fmla="*/ 4505521 h 4654756"/>
              <a:gd name="connsiteX21" fmla="*/ 839978 w 5452532"/>
              <a:gd name="connsiteY21" fmla="*/ 4537271 h 4654756"/>
              <a:gd name="connsiteX22" fmla="*/ 582802 w 5452532"/>
              <a:gd name="connsiteY22" fmla="*/ 4569021 h 4654756"/>
              <a:gd name="connsiteX23" fmla="*/ 327215 w 5452532"/>
              <a:gd name="connsiteY23" fmla="*/ 4605533 h 4654756"/>
              <a:gd name="connsiteX24" fmla="*/ 71628 w 5452532"/>
              <a:gd name="connsiteY24" fmla="*/ 4643633 h 4654756"/>
              <a:gd name="connsiteX25" fmla="*/ 0 w 5452532"/>
              <a:gd name="connsiteY25" fmla="*/ 4654756 h 465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52532" h="4654756">
                <a:moveTo>
                  <a:pt x="0" y="0"/>
                </a:moveTo>
                <a:lnTo>
                  <a:pt x="5452532" y="0"/>
                </a:lnTo>
                <a:lnTo>
                  <a:pt x="5452532" y="4286446"/>
                </a:lnTo>
                <a:lnTo>
                  <a:pt x="5315140" y="4286446"/>
                </a:lnTo>
                <a:lnTo>
                  <a:pt x="5080191" y="4284858"/>
                </a:lnTo>
                <a:lnTo>
                  <a:pt x="4843653" y="4286446"/>
                </a:lnTo>
                <a:lnTo>
                  <a:pt x="4603941" y="4289621"/>
                </a:lnTo>
                <a:lnTo>
                  <a:pt x="4362640" y="4292796"/>
                </a:lnTo>
                <a:lnTo>
                  <a:pt x="4119754" y="4299146"/>
                </a:lnTo>
                <a:lnTo>
                  <a:pt x="3873690" y="4305496"/>
                </a:lnTo>
                <a:lnTo>
                  <a:pt x="3627628" y="4313433"/>
                </a:lnTo>
                <a:lnTo>
                  <a:pt x="3379978" y="4324546"/>
                </a:lnTo>
                <a:lnTo>
                  <a:pt x="3129153" y="4337246"/>
                </a:lnTo>
                <a:lnTo>
                  <a:pt x="2878328" y="4349946"/>
                </a:lnTo>
                <a:lnTo>
                  <a:pt x="2625915" y="4365821"/>
                </a:lnTo>
                <a:lnTo>
                  <a:pt x="2371915" y="4384871"/>
                </a:lnTo>
                <a:lnTo>
                  <a:pt x="2119502" y="4403921"/>
                </a:lnTo>
                <a:lnTo>
                  <a:pt x="1863915" y="4426146"/>
                </a:lnTo>
                <a:lnTo>
                  <a:pt x="1606740" y="4449958"/>
                </a:lnTo>
                <a:lnTo>
                  <a:pt x="1352740" y="4475358"/>
                </a:lnTo>
                <a:lnTo>
                  <a:pt x="1095565" y="4505521"/>
                </a:lnTo>
                <a:lnTo>
                  <a:pt x="839978" y="4537271"/>
                </a:lnTo>
                <a:lnTo>
                  <a:pt x="582802" y="4569021"/>
                </a:lnTo>
                <a:lnTo>
                  <a:pt x="327215" y="4605533"/>
                </a:lnTo>
                <a:lnTo>
                  <a:pt x="71628" y="4643633"/>
                </a:lnTo>
                <a:lnTo>
                  <a:pt x="0" y="4654756"/>
                </a:lnTo>
                <a:close/>
              </a:path>
            </a:pathLst>
          </a:custGeom>
          <a:noFill/>
          <a:extLst>
            <a:ext uri="{909E8E84-426E-40DD-AFC4-6F175D3DCCD1}">
              <a14:hiddenFill xmlns:a14="http://schemas.microsoft.com/office/drawing/2010/main">
                <a:solidFill>
                  <a:srgbClr val="FFFFFF"/>
                </a:solidFill>
              </a14:hiddenFill>
            </a:ext>
          </a:extLst>
        </p:spPr>
      </p:pic>
      <p:pic>
        <p:nvPicPr>
          <p:cNvPr id="27650" name="Picture 2" descr="Image result for Q&amp;A">
            <a:extLst>
              <a:ext uri="{FF2B5EF4-FFF2-40B4-BE49-F238E27FC236}">
                <a16:creationId xmlns:a16="http://schemas.microsoft.com/office/drawing/2014/main" id="{0F58EFD3-81F1-41A5-8399-E0E2459558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50" r="16278" b="-1"/>
          <a:stretch/>
        </p:blipFill>
        <p:spPr bwMode="auto">
          <a:xfrm>
            <a:off x="6096002" y="652992"/>
            <a:ext cx="5452532" cy="4703084"/>
          </a:xfrm>
          <a:custGeom>
            <a:avLst/>
            <a:gdLst>
              <a:gd name="connsiteX0" fmla="*/ 0 w 5452532"/>
              <a:gd name="connsiteY0" fmla="*/ 0 h 4703084"/>
              <a:gd name="connsiteX1" fmla="*/ 5452532 w 5452532"/>
              <a:gd name="connsiteY1" fmla="*/ 0 h 4703084"/>
              <a:gd name="connsiteX2" fmla="*/ 5452532 w 5452532"/>
              <a:gd name="connsiteY2" fmla="*/ 4703084 h 4703084"/>
              <a:gd name="connsiteX3" fmla="*/ 5452531 w 5452532"/>
              <a:gd name="connsiteY3" fmla="*/ 4703084 h 4703084"/>
              <a:gd name="connsiteX4" fmla="*/ 5452531 w 5452532"/>
              <a:gd name="connsiteY4" fmla="*/ 4658536 h 4703084"/>
              <a:gd name="connsiteX5" fmla="*/ 5379166 w 5452532"/>
              <a:gd name="connsiteY5" fmla="*/ 4648396 h 4703084"/>
              <a:gd name="connsiteX6" fmla="*/ 5237879 w 5452532"/>
              <a:gd name="connsiteY6" fmla="*/ 4629346 h 4703084"/>
              <a:gd name="connsiteX7" fmla="*/ 5068016 w 5452532"/>
              <a:gd name="connsiteY7" fmla="*/ 4608708 h 4703084"/>
              <a:gd name="connsiteX8" fmla="*/ 4867992 w 5452532"/>
              <a:gd name="connsiteY8" fmla="*/ 4584896 h 4703084"/>
              <a:gd name="connsiteX9" fmla="*/ 4645742 w 5452532"/>
              <a:gd name="connsiteY9" fmla="*/ 4559496 h 4703084"/>
              <a:gd name="connsiteX10" fmla="*/ 4394916 w 5452532"/>
              <a:gd name="connsiteY10" fmla="*/ 4532508 h 4703084"/>
              <a:gd name="connsiteX11" fmla="*/ 4121866 w 5452532"/>
              <a:gd name="connsiteY11" fmla="*/ 4503933 h 4703084"/>
              <a:gd name="connsiteX12" fmla="*/ 3825004 w 5452532"/>
              <a:gd name="connsiteY12" fmla="*/ 4475358 h 4703084"/>
              <a:gd name="connsiteX13" fmla="*/ 3509092 w 5452532"/>
              <a:gd name="connsiteY13" fmla="*/ 4446783 h 4703084"/>
              <a:gd name="connsiteX14" fmla="*/ 3169366 w 5452532"/>
              <a:gd name="connsiteY14" fmla="*/ 4419796 h 4703084"/>
              <a:gd name="connsiteX15" fmla="*/ 2812179 w 5452532"/>
              <a:gd name="connsiteY15" fmla="*/ 4394396 h 4703084"/>
              <a:gd name="connsiteX16" fmla="*/ 2435942 w 5452532"/>
              <a:gd name="connsiteY16" fmla="*/ 4370583 h 4703084"/>
              <a:gd name="connsiteX17" fmla="*/ 2043829 w 5452532"/>
              <a:gd name="connsiteY17" fmla="*/ 4348358 h 4703084"/>
              <a:gd name="connsiteX18" fmla="*/ 1634254 w 5452532"/>
              <a:gd name="connsiteY18" fmla="*/ 4327721 h 4703084"/>
              <a:gd name="connsiteX19" fmla="*/ 1424704 w 5452532"/>
              <a:gd name="connsiteY19" fmla="*/ 4319783 h 4703084"/>
              <a:gd name="connsiteX20" fmla="*/ 1210392 w 5452532"/>
              <a:gd name="connsiteY20" fmla="*/ 4311846 h 4703084"/>
              <a:gd name="connsiteX21" fmla="*/ 992904 w 5452532"/>
              <a:gd name="connsiteY21" fmla="*/ 4303908 h 4703084"/>
              <a:gd name="connsiteX22" fmla="*/ 773829 w 5452532"/>
              <a:gd name="connsiteY22" fmla="*/ 4299146 h 4703084"/>
              <a:gd name="connsiteX23" fmla="*/ 549992 w 5452532"/>
              <a:gd name="connsiteY23" fmla="*/ 4294383 h 4703084"/>
              <a:gd name="connsiteX24" fmla="*/ 324567 w 5452532"/>
              <a:gd name="connsiteY24" fmla="*/ 4289621 h 4703084"/>
              <a:gd name="connsiteX25" fmla="*/ 94379 w 5452532"/>
              <a:gd name="connsiteY25" fmla="*/ 4286446 h 4703084"/>
              <a:gd name="connsiteX26" fmla="*/ 0 w 5452532"/>
              <a:gd name="connsiteY26" fmla="*/ 4286446 h 4703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452532" h="4703084">
                <a:moveTo>
                  <a:pt x="0" y="0"/>
                </a:moveTo>
                <a:lnTo>
                  <a:pt x="5452532" y="0"/>
                </a:lnTo>
                <a:lnTo>
                  <a:pt x="5452532" y="4703084"/>
                </a:lnTo>
                <a:lnTo>
                  <a:pt x="5452531" y="4703084"/>
                </a:lnTo>
                <a:lnTo>
                  <a:pt x="5452531" y="4658536"/>
                </a:lnTo>
                <a:lnTo>
                  <a:pt x="5379166" y="4648396"/>
                </a:lnTo>
                <a:lnTo>
                  <a:pt x="5237879" y="4629346"/>
                </a:lnTo>
                <a:lnTo>
                  <a:pt x="5068016" y="4608708"/>
                </a:lnTo>
                <a:lnTo>
                  <a:pt x="4867992" y="4584896"/>
                </a:lnTo>
                <a:lnTo>
                  <a:pt x="4645742" y="4559496"/>
                </a:lnTo>
                <a:lnTo>
                  <a:pt x="4394916" y="4532508"/>
                </a:lnTo>
                <a:lnTo>
                  <a:pt x="4121866" y="4503933"/>
                </a:lnTo>
                <a:lnTo>
                  <a:pt x="3825004" y="4475358"/>
                </a:lnTo>
                <a:lnTo>
                  <a:pt x="3509092" y="4446783"/>
                </a:lnTo>
                <a:lnTo>
                  <a:pt x="3169366" y="4419796"/>
                </a:lnTo>
                <a:lnTo>
                  <a:pt x="2812179" y="4394396"/>
                </a:lnTo>
                <a:lnTo>
                  <a:pt x="2435942" y="4370583"/>
                </a:lnTo>
                <a:lnTo>
                  <a:pt x="2043829" y="4348358"/>
                </a:lnTo>
                <a:lnTo>
                  <a:pt x="1634254" y="4327721"/>
                </a:lnTo>
                <a:lnTo>
                  <a:pt x="1424704" y="4319783"/>
                </a:lnTo>
                <a:lnTo>
                  <a:pt x="1210392" y="4311846"/>
                </a:lnTo>
                <a:lnTo>
                  <a:pt x="992904" y="4303908"/>
                </a:lnTo>
                <a:lnTo>
                  <a:pt x="773829" y="4299146"/>
                </a:lnTo>
                <a:lnTo>
                  <a:pt x="549992" y="4294383"/>
                </a:lnTo>
                <a:lnTo>
                  <a:pt x="324567" y="4289621"/>
                </a:lnTo>
                <a:lnTo>
                  <a:pt x="94379" y="4286446"/>
                </a:lnTo>
                <a:lnTo>
                  <a:pt x="0" y="4286446"/>
                </a:lnTo>
                <a:close/>
              </a:path>
            </a:pathLst>
          </a:custGeom>
          <a:noFill/>
          <a:extLst>
            <a:ext uri="{909E8E84-426E-40DD-AFC4-6F175D3DCCD1}">
              <a14:hiddenFill xmlns:a14="http://schemas.microsoft.com/office/drawing/2010/main">
                <a:solidFill>
                  <a:srgbClr val="FFFFFF"/>
                </a:solidFill>
              </a14:hiddenFill>
            </a:ext>
          </a:extLst>
        </p:spPr>
      </p:pic>
      <p:sp>
        <p:nvSpPr>
          <p:cNvPr id="143" name="Rectangle 142">
            <a:extLst>
              <a:ext uri="{FF2B5EF4-FFF2-40B4-BE49-F238E27FC236}">
                <a16:creationId xmlns:a16="http://schemas.microsoft.com/office/drawing/2014/main" id="{39DF1D7A-1D75-4C7F-927F-64A34943C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44196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7F0D9-4149-4EF6-9341-9C376022BCC3}"/>
              </a:ext>
            </a:extLst>
          </p:cNvPr>
          <p:cNvSpPr>
            <a:spLocks noGrp="1"/>
          </p:cNvSpPr>
          <p:nvPr>
            <p:ph type="title"/>
          </p:nvPr>
        </p:nvSpPr>
        <p:spPr/>
        <p:txBody>
          <a:bodyPr/>
          <a:lstStyle/>
          <a:p>
            <a:r>
              <a:rPr lang="en-US" dirty="0"/>
              <a:t>Extra: Metrics for Model Selection</a:t>
            </a:r>
          </a:p>
        </p:txBody>
      </p:sp>
      <p:pic>
        <p:nvPicPr>
          <p:cNvPr id="3074" name="Picture 2">
            <a:extLst>
              <a:ext uri="{FF2B5EF4-FFF2-40B4-BE49-F238E27FC236}">
                <a16:creationId xmlns:a16="http://schemas.microsoft.com/office/drawing/2014/main" id="{DFF5EBBE-E99F-4A39-9C4A-2426C497E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2271184"/>
            <a:ext cx="89154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84AC9C8-2E50-4BF6-8832-6E0F5E9D7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5561545"/>
            <a:ext cx="38100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18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39A3-5A1D-49A9-BCCE-20226D110B97}"/>
              </a:ext>
            </a:extLst>
          </p:cNvPr>
          <p:cNvSpPr>
            <a:spLocks noGrp="1"/>
          </p:cNvSpPr>
          <p:nvPr>
            <p:ph type="title"/>
          </p:nvPr>
        </p:nvSpPr>
        <p:spPr/>
        <p:txBody>
          <a:bodyPr>
            <a:normAutofit/>
          </a:bodyPr>
          <a:lstStyle/>
          <a:p>
            <a:r>
              <a:rPr lang="en-US" dirty="0">
                <a:solidFill>
                  <a:srgbClr val="EBEBEB"/>
                </a:solidFill>
              </a:rPr>
              <a:t>Data</a:t>
            </a:r>
          </a:p>
        </p:txBody>
      </p:sp>
      <p:sp>
        <p:nvSpPr>
          <p:cNvPr id="3" name="Content Placeholder 2">
            <a:extLst>
              <a:ext uri="{FF2B5EF4-FFF2-40B4-BE49-F238E27FC236}">
                <a16:creationId xmlns:a16="http://schemas.microsoft.com/office/drawing/2014/main" id="{E81E7E45-8926-40CA-AD95-E45024FC3A9B}"/>
              </a:ext>
            </a:extLst>
          </p:cNvPr>
          <p:cNvSpPr>
            <a:spLocks noGrp="1"/>
          </p:cNvSpPr>
          <p:nvPr>
            <p:ph idx="1"/>
          </p:nvPr>
        </p:nvSpPr>
        <p:spPr>
          <a:xfrm>
            <a:off x="495197" y="2162009"/>
            <a:ext cx="5132142" cy="4036940"/>
          </a:xfrm>
        </p:spPr>
        <p:txBody>
          <a:bodyPr anchor="ctr">
            <a:normAutofit/>
          </a:bodyPr>
          <a:lstStyle/>
          <a:p>
            <a:pPr marL="0" indent="0">
              <a:buNone/>
            </a:pPr>
            <a:r>
              <a:rPr lang="en-US" sz="1600" b="1" u="sng" dirty="0">
                <a:solidFill>
                  <a:schemeClr val="tx1"/>
                </a:solidFill>
              </a:rPr>
              <a:t>Twitter US Airline Sentiment (Feb 2015):</a:t>
            </a:r>
          </a:p>
          <a:p>
            <a:r>
              <a:rPr lang="en-US" sz="1600" dirty="0">
                <a:solidFill>
                  <a:schemeClr val="tx1"/>
                </a:solidFill>
              </a:rPr>
              <a:t> </a:t>
            </a:r>
            <a:r>
              <a:rPr lang="en-US" sz="1600" dirty="0"/>
              <a:t>14,640 tweets for 6 major US airlines were scrapped and sentiment labeled. </a:t>
            </a:r>
          </a:p>
          <a:p>
            <a:r>
              <a:rPr lang="en-US" sz="1600" dirty="0"/>
              <a:t>Used Variables (airline sentiment, negative reason, name of the airline, and the text of the tweet)</a:t>
            </a:r>
          </a:p>
          <a:p>
            <a:r>
              <a:rPr lang="en-US" sz="1600" dirty="0"/>
              <a:t>All other columns were dropped from the data frame. 400 tweets were duplicated and removed from the dataset.</a:t>
            </a:r>
          </a:p>
        </p:txBody>
      </p:sp>
      <p:pic>
        <p:nvPicPr>
          <p:cNvPr id="5" name="Picture 8" descr="Image result for american airlines logo transparent">
            <a:extLst>
              <a:ext uri="{FF2B5EF4-FFF2-40B4-BE49-F238E27FC236}">
                <a16:creationId xmlns:a16="http://schemas.microsoft.com/office/drawing/2014/main" id="{C6724FCD-6D1A-4045-9CD2-2ABE06D2D0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5465" y="2146300"/>
            <a:ext cx="3946397" cy="12135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delta logo transparent">
            <a:extLst>
              <a:ext uri="{FF2B5EF4-FFF2-40B4-BE49-F238E27FC236}">
                <a16:creationId xmlns:a16="http://schemas.microsoft.com/office/drawing/2014/main" id="{95AF4956-CEB8-431D-BEE5-D2EDD9343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400" y="4312260"/>
            <a:ext cx="3622431" cy="10414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united logo transparent">
            <a:extLst>
              <a:ext uri="{FF2B5EF4-FFF2-40B4-BE49-F238E27FC236}">
                <a16:creationId xmlns:a16="http://schemas.microsoft.com/office/drawing/2014/main" id="{8994A0F2-37AF-4037-88A0-92CCEDF7C8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6349" y="4088423"/>
            <a:ext cx="3692769" cy="276957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southwest logo transparent">
            <a:extLst>
              <a:ext uri="{FF2B5EF4-FFF2-40B4-BE49-F238E27FC236}">
                <a16:creationId xmlns:a16="http://schemas.microsoft.com/office/drawing/2014/main" id="{C945236F-0C61-4224-9099-4798B230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8315" y="5847616"/>
            <a:ext cx="3750195" cy="54934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virgin america logo transparent">
            <a:extLst>
              <a:ext uri="{FF2B5EF4-FFF2-40B4-BE49-F238E27FC236}">
                <a16:creationId xmlns:a16="http://schemas.microsoft.com/office/drawing/2014/main" id="{55575896-E325-4997-B035-5DD450E42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6232" y="2545740"/>
            <a:ext cx="3622431" cy="121351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us airways logo transparent">
            <a:extLst>
              <a:ext uri="{FF2B5EF4-FFF2-40B4-BE49-F238E27FC236}">
                <a16:creationId xmlns:a16="http://schemas.microsoft.com/office/drawing/2014/main" id="{5013A21D-6F20-4D67-B6A8-A1D22BA9E6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5480" y="2181957"/>
            <a:ext cx="3534508" cy="353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26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A45274E-51BA-45DB-A1AF-D9D2D3070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3" name="Group 72">
            <a:extLst>
              <a:ext uri="{FF2B5EF4-FFF2-40B4-BE49-F238E27FC236}">
                <a16:creationId xmlns:a16="http://schemas.microsoft.com/office/drawing/2014/main" id="{F23D49CA-BEDE-4AD1-B156-6E1CD672F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87"/>
            <a:ext cx="12192000" cy="6856413"/>
            <a:chOff x="0" y="1587"/>
            <a:chExt cx="12192000" cy="6856413"/>
          </a:xfrm>
        </p:grpSpPr>
        <p:sp>
          <p:nvSpPr>
            <p:cNvPr id="74" name="Oval 73">
              <a:extLst>
                <a:ext uri="{FF2B5EF4-FFF2-40B4-BE49-F238E27FC236}">
                  <a16:creationId xmlns:a16="http://schemas.microsoft.com/office/drawing/2014/main" id="{01C3C4EA-B476-435A-9415-082AC43498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31EDCF7B-9A1F-4B83-876B-10DF260AC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41E3788-48C7-46E5-B8FC-F6A199D6D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6700828" y="402165"/>
              <a:ext cx="506783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0BB7126D-A3C9-40BF-BC31-925239075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8" name="Freeform 5">
              <a:extLst>
                <a:ext uri="{FF2B5EF4-FFF2-40B4-BE49-F238E27FC236}">
                  <a16:creationId xmlns:a16="http://schemas.microsoft.com/office/drawing/2014/main" id="{57AC479E-6526-40E2-B438-017CD542F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58512C16-E8B7-4D79-8ADA-20C4FDD933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3BD639A3-5A1D-49A9-BCCE-20226D110B97}"/>
              </a:ext>
            </a:extLst>
          </p:cNvPr>
          <p:cNvSpPr>
            <a:spLocks noGrp="1"/>
          </p:cNvSpPr>
          <p:nvPr>
            <p:ph type="title"/>
          </p:nvPr>
        </p:nvSpPr>
        <p:spPr>
          <a:xfrm>
            <a:off x="639098" y="629265"/>
            <a:ext cx="5132438" cy="1622322"/>
          </a:xfrm>
        </p:spPr>
        <p:txBody>
          <a:bodyPr>
            <a:normAutofit/>
          </a:bodyPr>
          <a:lstStyle/>
          <a:p>
            <a:r>
              <a:rPr lang="en-US"/>
              <a:t>Data</a:t>
            </a:r>
          </a:p>
        </p:txBody>
      </p:sp>
      <p:sp>
        <p:nvSpPr>
          <p:cNvPr id="3" name="Content Placeholder 2">
            <a:extLst>
              <a:ext uri="{FF2B5EF4-FFF2-40B4-BE49-F238E27FC236}">
                <a16:creationId xmlns:a16="http://schemas.microsoft.com/office/drawing/2014/main" id="{E81E7E45-8926-40CA-AD95-E45024FC3A9B}"/>
              </a:ext>
            </a:extLst>
          </p:cNvPr>
          <p:cNvSpPr>
            <a:spLocks noGrp="1"/>
          </p:cNvSpPr>
          <p:nvPr>
            <p:ph idx="1"/>
          </p:nvPr>
        </p:nvSpPr>
        <p:spPr>
          <a:xfrm>
            <a:off x="655503" y="1902919"/>
            <a:ext cx="5132439" cy="3811742"/>
          </a:xfrm>
        </p:spPr>
        <p:txBody>
          <a:bodyPr anchor="ctr">
            <a:normAutofit/>
          </a:bodyPr>
          <a:lstStyle/>
          <a:p>
            <a:pPr marL="0" indent="0">
              <a:buNone/>
            </a:pPr>
            <a:r>
              <a:rPr lang="en-US" b="1" u="sng" dirty="0">
                <a:solidFill>
                  <a:schemeClr val="bg1"/>
                </a:solidFill>
              </a:rPr>
              <a:t>Self Scrapped Data (Dec 2015):</a:t>
            </a:r>
          </a:p>
          <a:p>
            <a:r>
              <a:rPr lang="en-US" dirty="0">
                <a:solidFill>
                  <a:schemeClr val="bg1"/>
                </a:solidFill>
              </a:rPr>
              <a:t> 4,000 tweets for American Airlines were scrapped using tweeter </a:t>
            </a:r>
            <a:r>
              <a:rPr lang="en-US" dirty="0" err="1">
                <a:solidFill>
                  <a:schemeClr val="bg1"/>
                </a:solidFill>
              </a:rPr>
              <a:t>api</a:t>
            </a:r>
            <a:r>
              <a:rPr lang="en-US" dirty="0">
                <a:solidFill>
                  <a:schemeClr val="bg1"/>
                </a:solidFill>
              </a:rPr>
              <a:t>, and sentiment labeled using Sentiment Intensity Analyzer from </a:t>
            </a:r>
            <a:r>
              <a:rPr lang="en-US" dirty="0" err="1">
                <a:solidFill>
                  <a:schemeClr val="bg1"/>
                </a:solidFill>
              </a:rPr>
              <a:t>nltk</a:t>
            </a:r>
            <a:r>
              <a:rPr lang="en-US" dirty="0">
                <a:solidFill>
                  <a:schemeClr val="bg1"/>
                </a:solidFill>
              </a:rPr>
              <a:t> </a:t>
            </a:r>
            <a:r>
              <a:rPr lang="en-US" dirty="0" err="1">
                <a:solidFill>
                  <a:schemeClr val="bg1"/>
                </a:solidFill>
              </a:rPr>
              <a:t>vader</a:t>
            </a:r>
            <a:r>
              <a:rPr lang="en-US" dirty="0">
                <a:solidFill>
                  <a:schemeClr val="bg1"/>
                </a:solidFill>
              </a:rPr>
              <a:t> library. </a:t>
            </a:r>
          </a:p>
          <a:p>
            <a:r>
              <a:rPr lang="en-US" dirty="0">
                <a:solidFill>
                  <a:schemeClr val="bg1"/>
                </a:solidFill>
              </a:rPr>
              <a:t>This data frame has two variables only (text and sentiment)</a:t>
            </a:r>
          </a:p>
        </p:txBody>
      </p:sp>
      <p:pic>
        <p:nvPicPr>
          <p:cNvPr id="5" name="Picture 8" descr="Image result for american airlines logo transparent">
            <a:extLst>
              <a:ext uri="{FF2B5EF4-FFF2-40B4-BE49-F238E27FC236}">
                <a16:creationId xmlns:a16="http://schemas.microsoft.com/office/drawing/2014/main" id="{C6724FCD-6D1A-4045-9CD2-2ABE06D2D0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4836" y="1257888"/>
            <a:ext cx="4828707" cy="1484825"/>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31522963-0F54-4F24-84CB-4C262BF1F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100" name="Picture 4" descr="Image result for american airlines l">
            <a:extLst>
              <a:ext uri="{FF2B5EF4-FFF2-40B4-BE49-F238E27FC236}">
                <a16:creationId xmlns:a16="http://schemas.microsoft.com/office/drawing/2014/main" id="{2F7BD5E8-0139-4921-B219-C93DC2350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685" y="3317723"/>
            <a:ext cx="4749290" cy="290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943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39A3-5A1D-49A9-BCCE-20226D110B97}"/>
              </a:ext>
            </a:extLst>
          </p:cNvPr>
          <p:cNvSpPr>
            <a:spLocks noGrp="1"/>
          </p:cNvSpPr>
          <p:nvPr>
            <p:ph type="title"/>
          </p:nvPr>
        </p:nvSpPr>
        <p:spPr>
          <a:xfrm>
            <a:off x="1154953" y="973668"/>
            <a:ext cx="8761413" cy="706964"/>
          </a:xfrm>
        </p:spPr>
        <p:txBody>
          <a:bodyPr>
            <a:normAutofit/>
          </a:bodyPr>
          <a:lstStyle/>
          <a:p>
            <a:r>
              <a:rPr lang="en-US" dirty="0"/>
              <a:t>Text Variables</a:t>
            </a:r>
          </a:p>
        </p:txBody>
      </p:sp>
      <p:sp>
        <p:nvSpPr>
          <p:cNvPr id="3" name="Content Placeholder 2">
            <a:extLst>
              <a:ext uri="{FF2B5EF4-FFF2-40B4-BE49-F238E27FC236}">
                <a16:creationId xmlns:a16="http://schemas.microsoft.com/office/drawing/2014/main" id="{E81E7E45-8926-40CA-AD95-E45024FC3A9B}"/>
              </a:ext>
            </a:extLst>
          </p:cNvPr>
          <p:cNvSpPr>
            <a:spLocks noGrp="1"/>
          </p:cNvSpPr>
          <p:nvPr>
            <p:ph idx="1"/>
          </p:nvPr>
        </p:nvSpPr>
        <p:spPr>
          <a:xfrm>
            <a:off x="680790" y="2602208"/>
            <a:ext cx="6657856" cy="3416300"/>
          </a:xfrm>
        </p:spPr>
        <p:txBody>
          <a:bodyPr anchor="ctr">
            <a:normAutofit/>
          </a:bodyPr>
          <a:lstStyle/>
          <a:p>
            <a:r>
              <a:rPr lang="en-US" sz="1600" dirty="0"/>
              <a:t>For both data frames text variables were created to be used in the perdition model, these variables are:</a:t>
            </a:r>
          </a:p>
          <a:p>
            <a:pPr lvl="1"/>
            <a:r>
              <a:rPr lang="en-US" sz="1400" dirty="0" err="1"/>
              <a:t>count_words</a:t>
            </a:r>
            <a:endParaRPr lang="en-US" sz="1400" dirty="0"/>
          </a:p>
          <a:p>
            <a:pPr lvl="1"/>
            <a:r>
              <a:rPr lang="en-US" sz="1400" dirty="0" err="1"/>
              <a:t>count_mentions</a:t>
            </a:r>
            <a:endParaRPr lang="en-US" sz="1400" dirty="0"/>
          </a:p>
          <a:p>
            <a:pPr lvl="1"/>
            <a:r>
              <a:rPr lang="en-US" sz="1400" dirty="0" err="1"/>
              <a:t>count_hashtags</a:t>
            </a:r>
            <a:endParaRPr lang="en-US" sz="1400" dirty="0"/>
          </a:p>
          <a:p>
            <a:pPr lvl="1"/>
            <a:r>
              <a:rPr lang="en-US" sz="1400" dirty="0" err="1"/>
              <a:t>count_capital_words</a:t>
            </a:r>
            <a:endParaRPr lang="en-US" sz="1400" dirty="0"/>
          </a:p>
          <a:p>
            <a:pPr lvl="1"/>
            <a:r>
              <a:rPr lang="en-US" sz="1400" dirty="0" err="1"/>
              <a:t>count_excl_quest_marks</a:t>
            </a:r>
            <a:endParaRPr lang="en-US" sz="1400" dirty="0"/>
          </a:p>
          <a:p>
            <a:pPr lvl="1"/>
            <a:r>
              <a:rPr lang="en-US" sz="1400" dirty="0" err="1"/>
              <a:t>count_emojis</a:t>
            </a:r>
            <a:endParaRPr lang="en-US" sz="1400" dirty="0"/>
          </a:p>
          <a:p>
            <a:pPr lvl="1"/>
            <a:endParaRPr lang="en-US" sz="1400" dirty="0"/>
          </a:p>
        </p:txBody>
      </p:sp>
      <p:pic>
        <p:nvPicPr>
          <p:cNvPr id="5" name="Picture 8" descr="Image result for american airlines logo transparent">
            <a:extLst>
              <a:ext uri="{FF2B5EF4-FFF2-40B4-BE49-F238E27FC236}">
                <a16:creationId xmlns:a16="http://schemas.microsoft.com/office/drawing/2014/main" id="{C6724FCD-6D1A-4045-9CD2-2ABE06D2D0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38645" y="2111180"/>
            <a:ext cx="4853355" cy="149240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788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39A3-5A1D-49A9-BCCE-20226D110B97}"/>
              </a:ext>
            </a:extLst>
          </p:cNvPr>
          <p:cNvSpPr>
            <a:spLocks noGrp="1"/>
          </p:cNvSpPr>
          <p:nvPr>
            <p:ph type="title"/>
          </p:nvPr>
        </p:nvSpPr>
        <p:spPr>
          <a:xfrm>
            <a:off x="1154953" y="973668"/>
            <a:ext cx="8761413" cy="706964"/>
          </a:xfrm>
        </p:spPr>
        <p:txBody>
          <a:bodyPr>
            <a:normAutofit/>
          </a:bodyPr>
          <a:lstStyle/>
          <a:p>
            <a:r>
              <a:rPr lang="en-US" dirty="0"/>
              <a:t>Text Cleaning</a:t>
            </a:r>
          </a:p>
        </p:txBody>
      </p:sp>
      <p:sp>
        <p:nvSpPr>
          <p:cNvPr id="3" name="Content Placeholder 2">
            <a:extLst>
              <a:ext uri="{FF2B5EF4-FFF2-40B4-BE49-F238E27FC236}">
                <a16:creationId xmlns:a16="http://schemas.microsoft.com/office/drawing/2014/main" id="{E81E7E45-8926-40CA-AD95-E45024FC3A9B}"/>
              </a:ext>
            </a:extLst>
          </p:cNvPr>
          <p:cNvSpPr>
            <a:spLocks noGrp="1"/>
          </p:cNvSpPr>
          <p:nvPr>
            <p:ph idx="1"/>
          </p:nvPr>
        </p:nvSpPr>
        <p:spPr>
          <a:xfrm>
            <a:off x="680789" y="2602208"/>
            <a:ext cx="8668983" cy="3416300"/>
          </a:xfrm>
        </p:spPr>
        <p:txBody>
          <a:bodyPr anchor="ctr">
            <a:normAutofit/>
          </a:bodyPr>
          <a:lstStyle/>
          <a:p>
            <a:r>
              <a:rPr lang="en-US" sz="1600" dirty="0"/>
              <a:t>Both data frames tweets text where cleaned by :</a:t>
            </a:r>
          </a:p>
          <a:p>
            <a:pPr lvl="1"/>
            <a:r>
              <a:rPr lang="en-US" sz="1400" dirty="0"/>
              <a:t>Removing all mentions (@)</a:t>
            </a:r>
          </a:p>
          <a:p>
            <a:pPr lvl="1"/>
            <a:r>
              <a:rPr lang="en-US" sz="1400" dirty="0"/>
              <a:t>Removing all the hash tags (#) but not the actual tag</a:t>
            </a:r>
          </a:p>
          <a:p>
            <a:pPr lvl="1"/>
            <a:r>
              <a:rPr lang="en-US" sz="1400" dirty="0"/>
              <a:t>Set all words to lowercase</a:t>
            </a:r>
          </a:p>
          <a:p>
            <a:pPr lvl="1"/>
            <a:r>
              <a:rPr lang="en-US" sz="1400" dirty="0"/>
              <a:t>Remove all punctuations</a:t>
            </a:r>
          </a:p>
          <a:p>
            <a:pPr lvl="1"/>
            <a:r>
              <a:rPr lang="en-US" sz="1400" dirty="0"/>
              <a:t>Remove all digits</a:t>
            </a:r>
          </a:p>
          <a:p>
            <a:pPr lvl="1"/>
            <a:r>
              <a:rPr lang="en-US" sz="1400" dirty="0"/>
              <a:t>Remove </a:t>
            </a:r>
            <a:r>
              <a:rPr lang="en-US" sz="1400" dirty="0" err="1"/>
              <a:t>stopwords</a:t>
            </a:r>
            <a:endParaRPr lang="en-US" sz="1400" dirty="0"/>
          </a:p>
          <a:p>
            <a:pPr lvl="1"/>
            <a:endParaRPr lang="en-US" sz="1400" dirty="0"/>
          </a:p>
        </p:txBody>
      </p:sp>
      <p:pic>
        <p:nvPicPr>
          <p:cNvPr id="5" name="Picture 8" descr="Image result for american airlines logo transparent">
            <a:extLst>
              <a:ext uri="{FF2B5EF4-FFF2-40B4-BE49-F238E27FC236}">
                <a16:creationId xmlns:a16="http://schemas.microsoft.com/office/drawing/2014/main" id="{C6724FCD-6D1A-4045-9CD2-2ABE06D2D0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38645" y="2073080"/>
            <a:ext cx="4853355" cy="149240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675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298B78F7-6841-4168-8538-3E26070861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764D568C-39BB-4394-A483-C7C185002D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CB70B903-F367-48EC-B214-D1D26FC70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45E5B732-80F6-496B-AC33-E0FD9395D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CC709F18-F3FB-4D14-B50D-6159067EB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6" name="Freeform 5">
              <a:extLst>
                <a:ext uri="{FF2B5EF4-FFF2-40B4-BE49-F238E27FC236}">
                  <a16:creationId xmlns:a16="http://schemas.microsoft.com/office/drawing/2014/main" id="{16E4A747-3382-4841-BCBE-78D416DEEC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7" name="Freeform 5">
              <a:extLst>
                <a:ext uri="{FF2B5EF4-FFF2-40B4-BE49-F238E27FC236}">
                  <a16:creationId xmlns:a16="http://schemas.microsoft.com/office/drawing/2014/main" id="{049AC68C-6F74-4DEB-9CD1-3E1C4EB2C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8" name="Freeform 5">
              <a:extLst>
                <a:ext uri="{FF2B5EF4-FFF2-40B4-BE49-F238E27FC236}">
                  <a16:creationId xmlns:a16="http://schemas.microsoft.com/office/drawing/2014/main" id="{3FB17BE8-AC72-4544-AFE9-F8C1C3EB65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373E4027-E25D-4712-91AA-FDDF7133D5A4}"/>
              </a:ext>
            </a:extLst>
          </p:cNvPr>
          <p:cNvSpPr>
            <a:spLocks noGrp="1"/>
          </p:cNvSpPr>
          <p:nvPr>
            <p:ph type="title"/>
          </p:nvPr>
        </p:nvSpPr>
        <p:spPr>
          <a:xfrm>
            <a:off x="655215" y="300601"/>
            <a:ext cx="5132438" cy="1622322"/>
          </a:xfrm>
        </p:spPr>
        <p:txBody>
          <a:bodyPr>
            <a:normAutofit/>
          </a:bodyPr>
          <a:lstStyle/>
          <a:p>
            <a:r>
              <a:rPr lang="en-US" dirty="0"/>
              <a:t>Data Exploration</a:t>
            </a:r>
          </a:p>
        </p:txBody>
      </p:sp>
      <p:sp>
        <p:nvSpPr>
          <p:cNvPr id="3" name="Content Placeholder 2">
            <a:extLst>
              <a:ext uri="{FF2B5EF4-FFF2-40B4-BE49-F238E27FC236}">
                <a16:creationId xmlns:a16="http://schemas.microsoft.com/office/drawing/2014/main" id="{169AD20C-CC98-41A3-816F-743082F026A5}"/>
              </a:ext>
            </a:extLst>
          </p:cNvPr>
          <p:cNvSpPr>
            <a:spLocks noGrp="1"/>
          </p:cNvSpPr>
          <p:nvPr>
            <p:ph idx="1"/>
          </p:nvPr>
        </p:nvSpPr>
        <p:spPr>
          <a:xfrm>
            <a:off x="624127" y="1470513"/>
            <a:ext cx="5132439" cy="4788540"/>
          </a:xfrm>
        </p:spPr>
        <p:txBody>
          <a:bodyPr anchor="ctr">
            <a:normAutofit lnSpcReduction="10000"/>
          </a:bodyPr>
          <a:lstStyle/>
          <a:p>
            <a:r>
              <a:rPr lang="en-US" dirty="0">
                <a:solidFill>
                  <a:schemeClr val="bg1"/>
                </a:solidFill>
              </a:rPr>
              <a:t>Percentage of Tweets for each Airline.</a:t>
            </a:r>
          </a:p>
          <a:p>
            <a:r>
              <a:rPr lang="en-US" dirty="0">
                <a:solidFill>
                  <a:schemeClr val="bg1"/>
                </a:solidFill>
              </a:rPr>
              <a:t>Tweets Sentiment Distribution.</a:t>
            </a:r>
          </a:p>
          <a:p>
            <a:pPr lvl="1"/>
            <a:r>
              <a:rPr lang="en-US" dirty="0">
                <a:solidFill>
                  <a:schemeClr val="bg1"/>
                </a:solidFill>
              </a:rPr>
              <a:t>Overall</a:t>
            </a:r>
          </a:p>
          <a:p>
            <a:pPr lvl="1"/>
            <a:r>
              <a:rPr lang="en-US" dirty="0">
                <a:solidFill>
                  <a:schemeClr val="bg1"/>
                </a:solidFill>
              </a:rPr>
              <a:t>Per Airline </a:t>
            </a:r>
          </a:p>
          <a:p>
            <a:r>
              <a:rPr lang="en-US" dirty="0">
                <a:solidFill>
                  <a:schemeClr val="bg1"/>
                </a:solidFill>
              </a:rPr>
              <a:t>Reason for negative Tweets:</a:t>
            </a:r>
          </a:p>
          <a:p>
            <a:pPr lvl="1"/>
            <a:r>
              <a:rPr lang="en-US" dirty="0">
                <a:solidFill>
                  <a:schemeClr val="bg1"/>
                </a:solidFill>
              </a:rPr>
              <a:t>Overall</a:t>
            </a:r>
          </a:p>
          <a:p>
            <a:pPr lvl="1"/>
            <a:r>
              <a:rPr lang="en-US" dirty="0">
                <a:solidFill>
                  <a:schemeClr val="bg1"/>
                </a:solidFill>
              </a:rPr>
              <a:t>American Airlines (American + US Airways)</a:t>
            </a:r>
          </a:p>
          <a:p>
            <a:pPr lvl="1"/>
            <a:r>
              <a:rPr lang="en-US" dirty="0">
                <a:solidFill>
                  <a:schemeClr val="bg1"/>
                </a:solidFill>
              </a:rPr>
              <a:t>Other Airlines</a:t>
            </a:r>
          </a:p>
          <a:p>
            <a:r>
              <a:rPr lang="en-US" dirty="0">
                <a:solidFill>
                  <a:schemeClr val="bg1"/>
                </a:solidFill>
              </a:rPr>
              <a:t>Most repeated Words in Negative Tweets:</a:t>
            </a:r>
          </a:p>
          <a:p>
            <a:pPr lvl="1"/>
            <a:r>
              <a:rPr lang="en-US" dirty="0">
                <a:solidFill>
                  <a:schemeClr val="bg1"/>
                </a:solidFill>
              </a:rPr>
              <a:t>Overall</a:t>
            </a:r>
          </a:p>
          <a:p>
            <a:pPr lvl="1"/>
            <a:r>
              <a:rPr lang="en-US" dirty="0">
                <a:solidFill>
                  <a:schemeClr val="bg1"/>
                </a:solidFill>
              </a:rPr>
              <a:t>American Airlines</a:t>
            </a:r>
          </a:p>
          <a:p>
            <a:r>
              <a:rPr lang="en-US" dirty="0">
                <a:solidFill>
                  <a:schemeClr val="bg1"/>
                </a:solidFill>
              </a:rPr>
              <a:t>Text Features Distribution</a:t>
            </a:r>
          </a:p>
        </p:txBody>
      </p:sp>
      <p:pic>
        <p:nvPicPr>
          <p:cNvPr id="4098" name="Picture 2" descr="Related image">
            <a:extLst>
              <a:ext uri="{FF2B5EF4-FFF2-40B4-BE49-F238E27FC236}">
                <a16:creationId xmlns:a16="http://schemas.microsoft.com/office/drawing/2014/main" id="{42B9ABFC-FBED-43C0-ABC7-CF5A33D36D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25157" y="1007642"/>
            <a:ext cx="4842716" cy="4842716"/>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B5BA6DB3-F246-4306-AA4A-B2E8EF6D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780191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otalTime>21</TotalTime>
  <Words>1330</Words>
  <Application>Microsoft Office PowerPoint</Application>
  <PresentationFormat>Widescreen</PresentationFormat>
  <Paragraphs>172</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Century Gothic</vt:lpstr>
      <vt:lpstr>Wingdings 3</vt:lpstr>
      <vt:lpstr>Ion Boardroom</vt:lpstr>
      <vt:lpstr>American Airlines Tweets Sentiment Analysis</vt:lpstr>
      <vt:lpstr>Presentation Layout</vt:lpstr>
      <vt:lpstr>Introduction</vt:lpstr>
      <vt:lpstr>Project Objectives</vt:lpstr>
      <vt:lpstr>Data</vt:lpstr>
      <vt:lpstr>Data</vt:lpstr>
      <vt:lpstr>Text Variables</vt:lpstr>
      <vt:lpstr>Text Cleaning</vt:lpstr>
      <vt:lpstr>Data Exploration</vt:lpstr>
      <vt:lpstr>Percentage of Tweets for each Airline</vt:lpstr>
      <vt:lpstr>Tweets Sentiment Distribution (Overall)</vt:lpstr>
      <vt:lpstr>Tweets Sentiment Distribution (Overall)</vt:lpstr>
      <vt:lpstr>Tweets Sentiment Distribution (Overall)</vt:lpstr>
      <vt:lpstr>Tweets Sentiment Distribution (American)</vt:lpstr>
      <vt:lpstr>Reasons for negative Tweets (Overall)</vt:lpstr>
      <vt:lpstr>Reasons for negative Tweets (Overall)</vt:lpstr>
      <vt:lpstr>Reasons for negative Tweets (Overall)</vt:lpstr>
      <vt:lpstr>Reasons for negative Tweets (Overall)</vt:lpstr>
      <vt:lpstr>Reasons for negative Tweets (American)</vt:lpstr>
      <vt:lpstr>Reasons for negative Tweets (Others)</vt:lpstr>
      <vt:lpstr>Most Repeated Words in Negative Tweets (Overall)</vt:lpstr>
      <vt:lpstr>Most Repeated Words in Negative Tweets (American)</vt:lpstr>
      <vt:lpstr>Text Features Distribution(count_words)</vt:lpstr>
      <vt:lpstr>Text Features Distribution(count_mentions)</vt:lpstr>
      <vt:lpstr>Text Features Distribution(count_hashtags)</vt:lpstr>
      <vt:lpstr>Text Features Distribution(count_capital_words)</vt:lpstr>
      <vt:lpstr>Text Features Distribution(count_excl_quest_marks)</vt:lpstr>
      <vt:lpstr>Text Features Distribution(count_urls)</vt:lpstr>
      <vt:lpstr>Text Features Distribution(count_emojis)</vt:lpstr>
      <vt:lpstr>Prediction Model</vt:lpstr>
      <vt:lpstr>Prediction Model Selection</vt:lpstr>
      <vt:lpstr>Clustering Model</vt:lpstr>
      <vt:lpstr>Clustering Model Selection (2015)</vt:lpstr>
      <vt:lpstr>American Airline tweets Clustering (2015)</vt:lpstr>
      <vt:lpstr>American Airline tweets Clustering (2015)</vt:lpstr>
      <vt:lpstr>Reasons for Negative Tweets (Cluster_0)</vt:lpstr>
      <vt:lpstr>Reasons for Negative Tweets (Cluster_1)</vt:lpstr>
      <vt:lpstr>Clustering Model Selection (2019)</vt:lpstr>
      <vt:lpstr>American Airline tweets Clustering (2019)</vt:lpstr>
      <vt:lpstr>American Airline tweets Clustering (2019)</vt:lpstr>
      <vt:lpstr>Conclusion &amp; Recommendations </vt:lpstr>
      <vt:lpstr>Conclusion &amp; Recommendations </vt:lpstr>
      <vt:lpstr>Conclusion &amp; Recommendations </vt:lpstr>
      <vt:lpstr>Weak Points and Shortcomings  </vt:lpstr>
      <vt:lpstr>PowerPoint Presentation</vt:lpstr>
      <vt:lpstr>Extra: Metrics for Model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Airlines Tweets Sentiment Analysis</dc:title>
  <dc:creator>Rabie Omer</dc:creator>
  <cp:lastModifiedBy>Rabie Omer</cp:lastModifiedBy>
  <cp:revision>5</cp:revision>
  <dcterms:created xsi:type="dcterms:W3CDTF">2019-12-12T00:39:56Z</dcterms:created>
  <dcterms:modified xsi:type="dcterms:W3CDTF">2019-12-12T01:48:07Z</dcterms:modified>
</cp:coreProperties>
</file>